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93" r:id="rId2"/>
    <p:sldId id="424" r:id="rId3"/>
    <p:sldId id="432" r:id="rId4"/>
    <p:sldId id="423" r:id="rId5"/>
    <p:sldId id="425" r:id="rId6"/>
    <p:sldId id="389" r:id="rId7"/>
    <p:sldId id="433" r:id="rId8"/>
    <p:sldId id="391" r:id="rId9"/>
    <p:sldId id="426" r:id="rId10"/>
    <p:sldId id="427" r:id="rId11"/>
    <p:sldId id="428" r:id="rId12"/>
    <p:sldId id="392" r:id="rId13"/>
    <p:sldId id="429" r:id="rId14"/>
    <p:sldId id="422" r:id="rId15"/>
    <p:sldId id="393" r:id="rId16"/>
    <p:sldId id="394" r:id="rId17"/>
    <p:sldId id="395" r:id="rId18"/>
    <p:sldId id="430" r:id="rId19"/>
    <p:sldId id="396" r:id="rId20"/>
    <p:sldId id="398" r:id="rId21"/>
    <p:sldId id="397" r:id="rId22"/>
    <p:sldId id="399" r:id="rId23"/>
    <p:sldId id="421" r:id="rId24"/>
    <p:sldId id="400" r:id="rId25"/>
    <p:sldId id="401" r:id="rId26"/>
    <p:sldId id="402" r:id="rId27"/>
    <p:sldId id="403" r:id="rId28"/>
    <p:sldId id="404" r:id="rId29"/>
    <p:sldId id="405" r:id="rId30"/>
    <p:sldId id="406" r:id="rId31"/>
    <p:sldId id="420" r:id="rId32"/>
    <p:sldId id="407" r:id="rId33"/>
    <p:sldId id="408" r:id="rId34"/>
    <p:sldId id="409" r:id="rId35"/>
    <p:sldId id="410" r:id="rId36"/>
    <p:sldId id="411" r:id="rId37"/>
    <p:sldId id="431" r:id="rId38"/>
    <p:sldId id="412" r:id="rId39"/>
    <p:sldId id="413" r:id="rId40"/>
  </p:sldIdLst>
  <p:sldSz cx="9144000" cy="6858000" type="screen4x3"/>
  <p:notesSz cx="6797675" cy="9926638"/>
  <p:defaultTextStyle>
    <a:defPPr>
      <a:defRPr lang="de-DE"/>
    </a:defPPr>
    <a:lvl1pPr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247">
          <p15:clr>
            <a:srgbClr val="A4A3A4"/>
          </p15:clr>
        </p15:guide>
        <p15:guide id="2" orient="horz" pos="3974">
          <p15:clr>
            <a:srgbClr val="A4A3A4"/>
          </p15:clr>
        </p15:guide>
        <p15:guide id="3" orient="horz" pos="890">
          <p15:clr>
            <a:srgbClr val="A4A3A4"/>
          </p15:clr>
        </p15:guide>
        <p15:guide id="4" orient="horz" pos="164">
          <p15:clr>
            <a:srgbClr val="A4A3A4"/>
          </p15:clr>
        </p15:guide>
        <p15:guide id="5" pos="5420">
          <p15:clr>
            <a:srgbClr val="A4A3A4"/>
          </p15:clr>
        </p15:guide>
        <p15:guide id="6" pos="24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5F5F5F"/>
    <a:srgbClr val="0066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767" autoAdjust="0"/>
    <p:restoredTop sz="96168" autoAdjust="0"/>
  </p:normalViewPr>
  <p:slideViewPr>
    <p:cSldViewPr>
      <p:cViewPr varScale="1">
        <p:scale>
          <a:sx n="157" d="100"/>
          <a:sy n="157" d="100"/>
        </p:scale>
        <p:origin x="2748" y="144"/>
      </p:cViewPr>
      <p:guideLst>
        <p:guide orient="horz" pos="4247"/>
        <p:guide orient="horz" pos="3974"/>
        <p:guide orient="horz" pos="890"/>
        <p:guide orient="horz" pos="164"/>
        <p:guide pos="5420"/>
        <p:guide pos="24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4" d="100"/>
          <a:sy n="84" d="100"/>
        </p:scale>
        <p:origin x="124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1026"/>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Arial" charset="0"/>
              </a:defRPr>
            </a:lvl1pPr>
          </a:lstStyle>
          <a:p>
            <a:pPr>
              <a:defRPr/>
            </a:pPr>
            <a:endParaRPr lang="de-DE"/>
          </a:p>
        </p:txBody>
      </p:sp>
      <p:sp>
        <p:nvSpPr>
          <p:cNvPr id="39939" name="Rectangle 1027"/>
          <p:cNvSpPr>
            <a:spLocks noGrp="1" noChangeArrowheads="1"/>
          </p:cNvSpPr>
          <p:nvPr>
            <p:ph type="dt" sz="quarter" idx="1"/>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Arial" charset="0"/>
              </a:defRPr>
            </a:lvl1pPr>
          </a:lstStyle>
          <a:p>
            <a:pPr>
              <a:defRPr/>
            </a:pPr>
            <a:endParaRPr lang="de-DE"/>
          </a:p>
        </p:txBody>
      </p:sp>
      <p:sp>
        <p:nvSpPr>
          <p:cNvPr id="39940" name="Rectangle 1028"/>
          <p:cNvSpPr>
            <a:spLocks noGrp="1" noChangeArrowheads="1"/>
          </p:cNvSpPr>
          <p:nvPr>
            <p:ph type="ftr" sz="quarter" idx="2"/>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Arial" charset="0"/>
              </a:defRPr>
            </a:lvl1pPr>
          </a:lstStyle>
          <a:p>
            <a:pPr>
              <a:defRPr/>
            </a:pPr>
            <a:endParaRPr lang="de-DE"/>
          </a:p>
        </p:txBody>
      </p:sp>
      <p:sp>
        <p:nvSpPr>
          <p:cNvPr id="39941" name="Rectangle 1029"/>
          <p:cNvSpPr>
            <a:spLocks noGrp="1" noChangeArrowheads="1"/>
          </p:cNvSpPr>
          <p:nvPr>
            <p:ph type="sldNum" sz="quarter" idx="3"/>
          </p:nvPr>
        </p:nvSpPr>
        <p:spPr bwMode="auto">
          <a:xfrm>
            <a:off x="3851275"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857808A9-8C5E-4608-8685-2C057BA53628}"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de-DE"/>
          </a:p>
        </p:txBody>
      </p:sp>
      <p:sp>
        <p:nvSpPr>
          <p:cNvPr id="3075" name="Rectangle 3"/>
          <p:cNvSpPr>
            <a:spLocks noGrp="1" noChangeArrowheads="1"/>
          </p:cNvSpPr>
          <p:nvPr>
            <p:ph type="dt" idx="1"/>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de-DE"/>
          </a:p>
        </p:txBody>
      </p:sp>
      <p:sp>
        <p:nvSpPr>
          <p:cNvPr id="205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06463" y="4716463"/>
            <a:ext cx="4984750" cy="446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noProof="0" smtClean="0"/>
              <a:t>Klicken Sie, um die Formate des Vorlagentextes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078" name="Rectangle 6"/>
          <p:cNvSpPr>
            <a:spLocks noGrp="1" noChangeArrowheads="1"/>
          </p:cNvSpPr>
          <p:nvPr>
            <p:ph type="ftr" sz="quarter" idx="4"/>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de-DE"/>
          </a:p>
        </p:txBody>
      </p:sp>
      <p:sp>
        <p:nvSpPr>
          <p:cNvPr id="3079" name="Rectangle 7"/>
          <p:cNvSpPr>
            <a:spLocks noGrp="1" noChangeArrowheads="1"/>
          </p:cNvSpPr>
          <p:nvPr>
            <p:ph type="sldNum" sz="quarter" idx="5"/>
          </p:nvPr>
        </p:nvSpPr>
        <p:spPr bwMode="auto">
          <a:xfrm>
            <a:off x="3851275"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pPr>
              <a:defRPr/>
            </a:pPr>
            <a:fld id="{BC193894-BC3F-4A92-9BFF-635FA65E287C}"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619CCAB-328B-456C-AB73-342D1C2469CE}" type="slidenum">
              <a:rPr lang="de-DE" altLang="de-DE" smtClean="0"/>
              <a:pPr>
                <a:spcBef>
                  <a:spcPct val="0"/>
                </a:spcBef>
              </a:pPr>
              <a:t>1</a:t>
            </a:fld>
            <a:endParaRPr lang="de-DE" altLang="de-DE" smtClean="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endParaRPr lang="de-DE" alt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lvl1pPr>
              <a:defRPr>
                <a:latin typeface="Arial" panose="020B0604020202020204" pitchFamily="34" charset="0"/>
                <a:cs typeface="Arial" panose="020B0604020202020204" pitchFamily="34" charset="0"/>
              </a:defRPr>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atin typeface="Arial" panose="020B0604020202020204" pitchFamily="34" charset="0"/>
                <a:cs typeface="Arial" panose="020B060402020202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smtClean="0"/>
              <a:t>Formatvorlage des Untertitelmasters durch Klicken bearbeiten</a:t>
            </a:r>
            <a:endParaRPr lang="de-DE" dirty="0"/>
          </a:p>
        </p:txBody>
      </p:sp>
    </p:spTree>
    <p:extLst>
      <p:ext uri="{BB962C8B-B14F-4D97-AF65-F5344CB8AC3E}">
        <p14:creationId xmlns:p14="http://schemas.microsoft.com/office/powerpoint/2010/main" val="331535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lvl1pPr marL="342900" indent="-342900">
              <a:buClr>
                <a:srgbClr val="0066CC"/>
              </a:buClr>
              <a:buFont typeface="Wingdings" panose="05000000000000000000" pitchFamily="2" charset="2"/>
              <a:buChar cha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Titel 1"/>
          <p:cNvSpPr>
            <a:spLocks noGrp="1"/>
          </p:cNvSpPr>
          <p:nvPr>
            <p:ph type="title"/>
          </p:nvPr>
        </p:nvSpPr>
        <p:spPr>
          <a:xfrm>
            <a:off x="457200" y="202630"/>
            <a:ext cx="8229600" cy="562074"/>
          </a:xfrm>
          <a:prstGeom prst="rect">
            <a:avLst/>
          </a:prstGeom>
        </p:spPr>
        <p:txBody>
          <a:bodyPr/>
          <a:lstStyle>
            <a:lvl1pPr algn="l">
              <a:defRPr sz="2800">
                <a:solidFill>
                  <a:schemeClr val="bg1"/>
                </a:solidFill>
                <a:latin typeface="Arial" panose="020B0604020202020204" pitchFamily="34" charset="0"/>
                <a:cs typeface="Arial" panose="020B0604020202020204" pitchFamily="34" charset="0"/>
              </a:defRPr>
            </a:lvl1pPr>
          </a:lstStyle>
          <a:p>
            <a:r>
              <a:rPr lang="de-DE" dirty="0" smtClean="0"/>
              <a:t>Titelmasterformat durch Klicken bearbeiten</a:t>
            </a:r>
            <a:endParaRPr lang="de-DE" dirty="0"/>
          </a:p>
        </p:txBody>
      </p:sp>
    </p:spTree>
    <p:extLst>
      <p:ext uri="{BB962C8B-B14F-4D97-AF65-F5344CB8AC3E}">
        <p14:creationId xmlns:p14="http://schemas.microsoft.com/office/powerpoint/2010/main" val="1948395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052736"/>
            <a:ext cx="2057400" cy="5073427"/>
          </a:xfrm>
          <a:prstGeom prst="rect">
            <a:avLst/>
          </a:prstGeom>
        </p:spPr>
        <p:txBody>
          <a:bodyPr vert="eaVert"/>
          <a:lstStyle>
            <a:lvl1pPr>
              <a:defRPr>
                <a:latin typeface="Arial" panose="020B0604020202020204" pitchFamily="34" charset="0"/>
                <a:cs typeface="Arial" panose="020B0604020202020204" pitchFamily="34" charset="0"/>
              </a:defRPr>
            </a:lvl1pPr>
          </a:lstStyle>
          <a:p>
            <a:r>
              <a:rPr lang="de-DE" dirty="0" smtClean="0"/>
              <a:t>Titelmasterformat durch Klicken bearbeiten</a:t>
            </a:r>
            <a:endParaRPr lang="de-DE" dirty="0"/>
          </a:p>
        </p:txBody>
      </p:sp>
      <p:sp>
        <p:nvSpPr>
          <p:cNvPr id="3" name="Vertikaler Textplatzhalter 2"/>
          <p:cNvSpPr>
            <a:spLocks noGrp="1"/>
          </p:cNvSpPr>
          <p:nvPr>
            <p:ph type="body" orient="vert" idx="1"/>
          </p:nvPr>
        </p:nvSpPr>
        <p:spPr>
          <a:xfrm>
            <a:off x="457200" y="1052736"/>
            <a:ext cx="6019800" cy="5073427"/>
          </a:xfrm>
          <a:prstGeom prst="rect">
            <a:avLst/>
          </a:prstGeom>
        </p:spPr>
        <p:txBody>
          <a:bodyPr vert="eaVert"/>
          <a:lstStyle>
            <a:lvl1pPr marL="342900" indent="-342900">
              <a:buClr>
                <a:srgbClr val="0066CC"/>
              </a:buClr>
              <a:buFont typeface="Wingdings" panose="05000000000000000000" pitchFamily="2" charset="2"/>
              <a:buChar cha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2222549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02630"/>
            <a:ext cx="8229600" cy="562074"/>
          </a:xfrm>
          <a:prstGeom prst="rect">
            <a:avLst/>
          </a:prstGeom>
        </p:spPr>
        <p:txBody>
          <a:bodyPr/>
          <a:lstStyle>
            <a:lvl1pPr algn="l">
              <a:defRPr sz="2800">
                <a:solidFill>
                  <a:schemeClr val="bg1"/>
                </a:solidFill>
                <a:latin typeface="Arial" panose="020B0604020202020204" pitchFamily="34" charset="0"/>
                <a:cs typeface="Arial" panose="020B0604020202020204" pitchFamily="34" charset="0"/>
              </a:defRPr>
            </a:lvl1pPr>
          </a:lstStyle>
          <a:p>
            <a:r>
              <a:rPr lang="de-DE" dirty="0" smtClean="0"/>
              <a:t>Titelmasterformat durch Klicken bearbeiten</a:t>
            </a:r>
            <a:endParaRPr lang="de-DE" dirty="0"/>
          </a:p>
        </p:txBody>
      </p:sp>
      <p:sp>
        <p:nvSpPr>
          <p:cNvPr id="3" name="Inhaltsplatzhalter 2"/>
          <p:cNvSpPr>
            <a:spLocks noGrp="1"/>
          </p:cNvSpPr>
          <p:nvPr>
            <p:ph idx="1"/>
          </p:nvPr>
        </p:nvSpPr>
        <p:spPr>
          <a:xfrm>
            <a:off x="457200" y="1196752"/>
            <a:ext cx="8229600" cy="5112568"/>
          </a:xfrm>
          <a:prstGeom prst="rect">
            <a:avLst/>
          </a:prstGeom>
        </p:spPr>
        <p:txBody>
          <a:bodyPr/>
          <a:lstStyle>
            <a:lvl1pPr marL="342900" indent="-342900">
              <a:buClr>
                <a:srgbClr val="0066CC"/>
              </a:buClr>
              <a:buFont typeface="Wingdings" panose="05000000000000000000" pitchFamily="2" charset="2"/>
              <a:buChar cha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3653485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3600" b="1" cap="all">
                <a:latin typeface="Arial" panose="020B0604020202020204" pitchFamily="34" charset="0"/>
                <a:cs typeface="Arial" panose="020B0604020202020204" pitchFamily="34" charset="0"/>
              </a:defRPr>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atin typeface="Arial" panose="020B0604020202020204" pitchFamily="34" charset="0"/>
                <a:cs typeface="Arial" panose="020B060402020202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dirty="0" smtClean="0"/>
              <a:t>Textmasterformat bearbeiten</a:t>
            </a:r>
          </a:p>
        </p:txBody>
      </p:sp>
    </p:spTree>
    <p:extLst>
      <p:ext uri="{BB962C8B-B14F-4D97-AF65-F5344CB8AC3E}">
        <p14:creationId xmlns:p14="http://schemas.microsoft.com/office/powerpoint/2010/main" val="625988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457200" y="1600200"/>
            <a:ext cx="4038600" cy="4525963"/>
          </a:xfrm>
          <a:prstGeom prst="rect">
            <a:avLst/>
          </a:prstGeom>
        </p:spPr>
        <p:txBody>
          <a:bodyPr/>
          <a:lstStyle>
            <a:lvl1pPr marL="342900" indent="-342900">
              <a:buClr>
                <a:srgbClr val="0066CC"/>
              </a:buClr>
              <a:buFont typeface="Wingdings" panose="05000000000000000000" pitchFamily="2" charset="2"/>
              <a:buChar cha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Inhaltsplatzhalter 3"/>
          <p:cNvSpPr>
            <a:spLocks noGrp="1"/>
          </p:cNvSpPr>
          <p:nvPr>
            <p:ph sz="half" idx="2"/>
          </p:nvPr>
        </p:nvSpPr>
        <p:spPr>
          <a:xfrm>
            <a:off x="4648200" y="1600200"/>
            <a:ext cx="4038600" cy="4525963"/>
          </a:xfrm>
          <a:prstGeom prst="rect">
            <a:avLst/>
          </a:prstGeom>
        </p:spPr>
        <p:txBody>
          <a:bodyPr/>
          <a:lstStyle>
            <a:lvl1pPr marL="342900" indent="-342900">
              <a:buClr>
                <a:srgbClr val="0066CC"/>
              </a:buClr>
              <a:buFont typeface="Wingdings" panose="05000000000000000000" pitchFamily="2" charset="2"/>
              <a:buChar cha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Titel 1"/>
          <p:cNvSpPr>
            <a:spLocks noGrp="1"/>
          </p:cNvSpPr>
          <p:nvPr>
            <p:ph type="title"/>
          </p:nvPr>
        </p:nvSpPr>
        <p:spPr>
          <a:xfrm>
            <a:off x="457200" y="202630"/>
            <a:ext cx="8229600" cy="562074"/>
          </a:xfrm>
          <a:prstGeom prst="rect">
            <a:avLst/>
          </a:prstGeom>
        </p:spPr>
        <p:txBody>
          <a:bodyPr/>
          <a:lstStyle>
            <a:lvl1pPr algn="l">
              <a:defRPr sz="2800">
                <a:solidFill>
                  <a:schemeClr val="bg1"/>
                </a:solidFill>
                <a:latin typeface="Arial" panose="020B0604020202020204" pitchFamily="34" charset="0"/>
                <a:cs typeface="Arial" panose="020B0604020202020204" pitchFamily="34" charset="0"/>
              </a:defRPr>
            </a:lvl1pPr>
          </a:lstStyle>
          <a:p>
            <a:r>
              <a:rPr lang="de-DE" dirty="0" smtClean="0"/>
              <a:t>Titelmasterformat durch Klicken bearbeiten</a:t>
            </a:r>
            <a:endParaRPr lang="de-DE" dirty="0"/>
          </a:p>
        </p:txBody>
      </p:sp>
    </p:spTree>
    <p:extLst>
      <p:ext uri="{BB962C8B-B14F-4D97-AF65-F5344CB8AC3E}">
        <p14:creationId xmlns:p14="http://schemas.microsoft.com/office/powerpoint/2010/main" val="98576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Titel 1"/>
          <p:cNvSpPr>
            <a:spLocks noGrp="1"/>
          </p:cNvSpPr>
          <p:nvPr>
            <p:ph type="title"/>
          </p:nvPr>
        </p:nvSpPr>
        <p:spPr>
          <a:xfrm>
            <a:off x="457200" y="202630"/>
            <a:ext cx="8229600" cy="562074"/>
          </a:xfrm>
          <a:prstGeom prst="rect">
            <a:avLst/>
          </a:prstGeom>
        </p:spPr>
        <p:txBody>
          <a:bodyPr/>
          <a:lstStyle>
            <a:lvl1pPr algn="l">
              <a:defRPr sz="2800">
                <a:solidFill>
                  <a:schemeClr val="bg1"/>
                </a:solidFill>
                <a:latin typeface="Arial" panose="020B0604020202020204" pitchFamily="34" charset="0"/>
                <a:cs typeface="Arial" panose="020B0604020202020204" pitchFamily="34" charset="0"/>
              </a:defRPr>
            </a:lvl1pPr>
          </a:lstStyle>
          <a:p>
            <a:r>
              <a:rPr lang="de-DE" dirty="0" smtClean="0"/>
              <a:t>Titelmasterformat durch Klicken bearbeiten</a:t>
            </a:r>
            <a:endParaRPr lang="de-DE" dirty="0"/>
          </a:p>
        </p:txBody>
      </p:sp>
    </p:spTree>
    <p:extLst>
      <p:ext uri="{BB962C8B-B14F-4D97-AF65-F5344CB8AC3E}">
        <p14:creationId xmlns:p14="http://schemas.microsoft.com/office/powerpoint/2010/main" val="1709904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Titel 1"/>
          <p:cNvSpPr>
            <a:spLocks noGrp="1"/>
          </p:cNvSpPr>
          <p:nvPr>
            <p:ph type="title"/>
          </p:nvPr>
        </p:nvSpPr>
        <p:spPr>
          <a:xfrm>
            <a:off x="457200" y="202630"/>
            <a:ext cx="8229600" cy="562074"/>
          </a:xfrm>
          <a:prstGeom prst="rect">
            <a:avLst/>
          </a:prstGeom>
        </p:spPr>
        <p:txBody>
          <a:bodyPr/>
          <a:lstStyle>
            <a:lvl1pPr algn="l">
              <a:defRPr sz="2800">
                <a:solidFill>
                  <a:schemeClr val="bg1"/>
                </a:solidFill>
                <a:latin typeface="Arial" panose="020B0604020202020204" pitchFamily="34" charset="0"/>
                <a:cs typeface="Arial" panose="020B0604020202020204" pitchFamily="34" charset="0"/>
              </a:defRPr>
            </a:lvl1pPr>
          </a:lstStyle>
          <a:p>
            <a:r>
              <a:rPr lang="de-DE" dirty="0" smtClean="0"/>
              <a:t>Titelmasterformat durch Klicken bearbeiten</a:t>
            </a:r>
            <a:endParaRPr lang="de-DE" dirty="0"/>
          </a:p>
        </p:txBody>
      </p:sp>
    </p:spTree>
    <p:extLst>
      <p:ext uri="{BB962C8B-B14F-4D97-AF65-F5344CB8AC3E}">
        <p14:creationId xmlns:p14="http://schemas.microsoft.com/office/powerpoint/2010/main" val="3289744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8391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1196752"/>
            <a:ext cx="3008313" cy="1162050"/>
          </a:xfrm>
          <a:prstGeom prst="rect">
            <a:avLst/>
          </a:prstGeom>
        </p:spPr>
        <p:txBody>
          <a:bodyPr anchor="b"/>
          <a:lstStyle>
            <a:lvl1pPr algn="l">
              <a:defRPr sz="2000" b="1">
                <a:latin typeface="Arial" panose="020B0604020202020204" pitchFamily="34" charset="0"/>
                <a:cs typeface="Arial" panose="020B0604020202020204" pitchFamily="34" charset="0"/>
              </a:defRPr>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1196752"/>
            <a:ext cx="5111750" cy="4929411"/>
          </a:xfrm>
          <a:prstGeom prst="rect">
            <a:avLst/>
          </a:prstGeom>
        </p:spPr>
        <p:txBody>
          <a:bodyPr/>
          <a:lstStyle>
            <a:lvl1pPr marL="342900" indent="-342900">
              <a:buClr>
                <a:srgbClr val="0066CC"/>
              </a:buClr>
              <a:buFont typeface="Wingdings" panose="05000000000000000000" pitchFamily="2" charset="2"/>
              <a:buChar cha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Textplatzhalter 3"/>
          <p:cNvSpPr>
            <a:spLocks noGrp="1"/>
          </p:cNvSpPr>
          <p:nvPr>
            <p:ph type="body" sz="half" idx="2"/>
          </p:nvPr>
        </p:nvSpPr>
        <p:spPr>
          <a:xfrm>
            <a:off x="457200" y="2358802"/>
            <a:ext cx="3008313" cy="3767361"/>
          </a:xfrm>
          <a:prstGeom prst="rect">
            <a:avLst/>
          </a:prstGeo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smtClean="0"/>
              <a:t>Textmasterformat bearbeiten</a:t>
            </a:r>
          </a:p>
        </p:txBody>
      </p:sp>
    </p:spTree>
    <p:extLst>
      <p:ext uri="{BB962C8B-B14F-4D97-AF65-F5344CB8AC3E}">
        <p14:creationId xmlns:p14="http://schemas.microsoft.com/office/powerpoint/2010/main" val="264844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atin typeface="Arial" panose="020B0604020202020204" pitchFamily="34" charset="0"/>
                <a:cs typeface="Arial" panose="020B0604020202020204" pitchFamily="34" charset="0"/>
              </a:defRPr>
            </a:lvl1pPr>
          </a:lstStyle>
          <a:p>
            <a:r>
              <a:rPr lang="de-DE" dirty="0" smtClean="0"/>
              <a:t>Titelmasterformat durch Klicken bearbeiten</a:t>
            </a:r>
            <a:endParaRPr lang="de-DE" dirty="0"/>
          </a:p>
        </p:txBody>
      </p:sp>
      <p:sp>
        <p:nvSpPr>
          <p:cNvPr id="3" name="Bildplatzhalter 2"/>
          <p:cNvSpPr>
            <a:spLocks noGrp="1"/>
          </p:cNvSpPr>
          <p:nvPr>
            <p:ph type="pic" idx="1"/>
          </p:nvPr>
        </p:nvSpPr>
        <p:spPr>
          <a:xfrm>
            <a:off x="1792288" y="1268760"/>
            <a:ext cx="5486400" cy="3458814"/>
          </a:xfrm>
          <a:prstGeom prst="rect">
            <a:avLst/>
          </a:prstGeo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smtClean="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smtClean="0"/>
              <a:t>Textmasterformat bearbeiten</a:t>
            </a:r>
          </a:p>
        </p:txBody>
      </p:sp>
    </p:spTree>
    <p:extLst>
      <p:ext uri="{BB962C8B-B14F-4D97-AF65-F5344CB8AC3E}">
        <p14:creationId xmlns:p14="http://schemas.microsoft.com/office/powerpoint/2010/main" val="1375612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0"/>
          <p:cNvSpPr>
            <a:spLocks noChangeArrowheads="1"/>
          </p:cNvSpPr>
          <p:nvPr userDrawn="1"/>
        </p:nvSpPr>
        <p:spPr bwMode="auto">
          <a:xfrm>
            <a:off x="0" y="6475413"/>
            <a:ext cx="9144000" cy="382587"/>
          </a:xfrm>
          <a:prstGeom prst="rect">
            <a:avLst/>
          </a:prstGeom>
          <a:solidFill>
            <a:srgbClr val="0066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defRPr/>
            </a:pPr>
            <a:endParaRPr lang="de-DE" altLang="de-DE" smtClean="0"/>
          </a:p>
        </p:txBody>
      </p:sp>
      <p:sp>
        <p:nvSpPr>
          <p:cNvPr id="2" name="Rechteck 1"/>
          <p:cNvSpPr/>
          <p:nvPr userDrawn="1"/>
        </p:nvSpPr>
        <p:spPr bwMode="auto">
          <a:xfrm>
            <a:off x="0" y="1"/>
            <a:ext cx="9144000" cy="1003308"/>
          </a:xfrm>
          <a:prstGeom prst="rect">
            <a:avLst/>
          </a:prstGeom>
          <a:solidFill>
            <a:schemeClr val="bg1">
              <a:lumMod val="65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5076825" y="5084763"/>
            <a:ext cx="3687763" cy="250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344488">
              <a:defRPr sz="2800">
                <a:solidFill>
                  <a:schemeClr val="tx1"/>
                </a:solidFill>
                <a:latin typeface="Arial" panose="020B0604020202020204" pitchFamily="34" charset="0"/>
              </a:defRPr>
            </a:lvl1pPr>
            <a:lvl2pPr marL="1257300" indent="-533400" defTabSz="344488">
              <a:defRPr sz="2800">
                <a:solidFill>
                  <a:schemeClr val="tx1"/>
                </a:solidFill>
                <a:latin typeface="Arial" panose="020B0604020202020204" pitchFamily="34" charset="0"/>
              </a:defRPr>
            </a:lvl2pPr>
            <a:lvl3pPr marL="1143000" indent="-228600" defTabSz="344488">
              <a:defRPr sz="2800">
                <a:solidFill>
                  <a:schemeClr val="tx1"/>
                </a:solidFill>
                <a:latin typeface="Arial" panose="020B0604020202020204" pitchFamily="34" charset="0"/>
              </a:defRPr>
            </a:lvl3pPr>
            <a:lvl4pPr marL="1600200" indent="-228600" defTabSz="344488">
              <a:defRPr sz="2800">
                <a:solidFill>
                  <a:schemeClr val="tx1"/>
                </a:solidFill>
                <a:latin typeface="Arial" panose="020B0604020202020204" pitchFamily="34" charset="0"/>
              </a:defRPr>
            </a:lvl4pPr>
            <a:lvl5pPr marL="2057400" indent="-228600" defTabSz="344488">
              <a:defRPr sz="2800">
                <a:solidFill>
                  <a:schemeClr val="tx1"/>
                </a:solidFill>
                <a:latin typeface="Arial" panose="020B0604020202020204" pitchFamily="34" charset="0"/>
              </a:defRPr>
            </a:lvl5pPr>
            <a:lvl6pPr marL="2514600" indent="-228600" defTabSz="344488" eaLnBrk="0" fontAlgn="base" hangingPunct="0">
              <a:spcBef>
                <a:spcPct val="0"/>
              </a:spcBef>
              <a:spcAft>
                <a:spcPct val="0"/>
              </a:spcAft>
              <a:defRPr sz="2800">
                <a:solidFill>
                  <a:schemeClr val="tx1"/>
                </a:solidFill>
                <a:latin typeface="Arial" panose="020B0604020202020204" pitchFamily="34" charset="0"/>
              </a:defRPr>
            </a:lvl6pPr>
            <a:lvl7pPr marL="2971800" indent="-228600" defTabSz="344488" eaLnBrk="0" fontAlgn="base" hangingPunct="0">
              <a:spcBef>
                <a:spcPct val="0"/>
              </a:spcBef>
              <a:spcAft>
                <a:spcPct val="0"/>
              </a:spcAft>
              <a:defRPr sz="2800">
                <a:solidFill>
                  <a:schemeClr val="tx1"/>
                </a:solidFill>
                <a:latin typeface="Arial" panose="020B0604020202020204" pitchFamily="34" charset="0"/>
              </a:defRPr>
            </a:lvl7pPr>
            <a:lvl8pPr marL="3429000" indent="-228600" defTabSz="344488" eaLnBrk="0" fontAlgn="base" hangingPunct="0">
              <a:spcBef>
                <a:spcPct val="0"/>
              </a:spcBef>
              <a:spcAft>
                <a:spcPct val="0"/>
              </a:spcAft>
              <a:defRPr sz="2800">
                <a:solidFill>
                  <a:schemeClr val="tx1"/>
                </a:solidFill>
                <a:latin typeface="Arial" panose="020B0604020202020204" pitchFamily="34" charset="0"/>
              </a:defRPr>
            </a:lvl8pPr>
            <a:lvl9pPr marL="3886200" indent="-228600" defTabSz="344488" eaLnBrk="0" fontAlgn="base" hangingPunct="0">
              <a:spcBef>
                <a:spcPct val="0"/>
              </a:spcBef>
              <a:spcAft>
                <a:spcPct val="0"/>
              </a:spcAft>
              <a:defRPr sz="2800">
                <a:solidFill>
                  <a:schemeClr val="tx1"/>
                </a:solidFill>
                <a:latin typeface="Arial" panose="020B0604020202020204" pitchFamily="34" charset="0"/>
              </a:defRPr>
            </a:lvl9pPr>
          </a:lstStyle>
          <a:p>
            <a:pPr algn="r">
              <a:lnSpc>
                <a:spcPct val="120000"/>
              </a:lnSpc>
              <a:spcBef>
                <a:spcPts val="300"/>
              </a:spcBef>
              <a:spcAft>
                <a:spcPts val="600"/>
              </a:spcAft>
              <a:buClr>
                <a:srgbClr val="0066CC"/>
              </a:buClr>
              <a:buSzPct val="110000"/>
            </a:pPr>
            <a:endParaRPr lang="de-DE" altLang="de-DE" sz="1500">
              <a:solidFill>
                <a:srgbClr val="0066CC"/>
              </a:solidFill>
              <a:cs typeface="Arial" panose="020B0604020202020204" pitchFamily="34" charset="0"/>
            </a:endParaRPr>
          </a:p>
        </p:txBody>
      </p:sp>
      <p:sp>
        <p:nvSpPr>
          <p:cNvPr id="4099" name="Text Box 4"/>
          <p:cNvSpPr txBox="1">
            <a:spLocks noChangeArrowheads="1"/>
          </p:cNvSpPr>
          <p:nvPr/>
        </p:nvSpPr>
        <p:spPr bwMode="auto">
          <a:xfrm>
            <a:off x="0" y="1196752"/>
            <a:ext cx="9144000" cy="49767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344488">
              <a:defRPr sz="2800">
                <a:solidFill>
                  <a:schemeClr val="tx1"/>
                </a:solidFill>
                <a:latin typeface="Arial" panose="020B0604020202020204" pitchFamily="34" charset="0"/>
              </a:defRPr>
            </a:lvl1pPr>
            <a:lvl2pPr marL="1257300" indent="-533400" defTabSz="344488">
              <a:defRPr sz="2800">
                <a:solidFill>
                  <a:schemeClr val="tx1"/>
                </a:solidFill>
                <a:latin typeface="Arial" panose="020B0604020202020204" pitchFamily="34" charset="0"/>
              </a:defRPr>
            </a:lvl2pPr>
            <a:lvl3pPr marL="1143000" indent="-228600" defTabSz="344488">
              <a:defRPr sz="2800">
                <a:solidFill>
                  <a:schemeClr val="tx1"/>
                </a:solidFill>
                <a:latin typeface="Arial" panose="020B0604020202020204" pitchFamily="34" charset="0"/>
              </a:defRPr>
            </a:lvl3pPr>
            <a:lvl4pPr marL="1600200" indent="-228600" defTabSz="344488">
              <a:defRPr sz="2800">
                <a:solidFill>
                  <a:schemeClr val="tx1"/>
                </a:solidFill>
                <a:latin typeface="Arial" panose="020B0604020202020204" pitchFamily="34" charset="0"/>
              </a:defRPr>
            </a:lvl4pPr>
            <a:lvl5pPr marL="2057400" indent="-228600" defTabSz="344488">
              <a:defRPr sz="2800">
                <a:solidFill>
                  <a:schemeClr val="tx1"/>
                </a:solidFill>
                <a:latin typeface="Arial" panose="020B0604020202020204" pitchFamily="34" charset="0"/>
              </a:defRPr>
            </a:lvl5pPr>
            <a:lvl6pPr marL="2514600" indent="-228600" defTabSz="344488" eaLnBrk="0" fontAlgn="base" hangingPunct="0">
              <a:spcBef>
                <a:spcPct val="0"/>
              </a:spcBef>
              <a:spcAft>
                <a:spcPct val="0"/>
              </a:spcAft>
              <a:defRPr sz="2800">
                <a:solidFill>
                  <a:schemeClr val="tx1"/>
                </a:solidFill>
                <a:latin typeface="Arial" panose="020B0604020202020204" pitchFamily="34" charset="0"/>
              </a:defRPr>
            </a:lvl6pPr>
            <a:lvl7pPr marL="2971800" indent="-228600" defTabSz="344488" eaLnBrk="0" fontAlgn="base" hangingPunct="0">
              <a:spcBef>
                <a:spcPct val="0"/>
              </a:spcBef>
              <a:spcAft>
                <a:spcPct val="0"/>
              </a:spcAft>
              <a:defRPr sz="2800">
                <a:solidFill>
                  <a:schemeClr val="tx1"/>
                </a:solidFill>
                <a:latin typeface="Arial" panose="020B0604020202020204" pitchFamily="34" charset="0"/>
              </a:defRPr>
            </a:lvl7pPr>
            <a:lvl8pPr marL="3429000" indent="-228600" defTabSz="344488" eaLnBrk="0" fontAlgn="base" hangingPunct="0">
              <a:spcBef>
                <a:spcPct val="0"/>
              </a:spcBef>
              <a:spcAft>
                <a:spcPct val="0"/>
              </a:spcAft>
              <a:defRPr sz="2800">
                <a:solidFill>
                  <a:schemeClr val="tx1"/>
                </a:solidFill>
                <a:latin typeface="Arial" panose="020B0604020202020204" pitchFamily="34" charset="0"/>
              </a:defRPr>
            </a:lvl8pPr>
            <a:lvl9pPr marL="3886200" indent="-228600" defTabSz="344488" eaLnBrk="0" fontAlgn="base" hangingPunct="0">
              <a:spcBef>
                <a:spcPct val="0"/>
              </a:spcBef>
              <a:spcAft>
                <a:spcPct val="0"/>
              </a:spcAft>
              <a:defRPr sz="2800">
                <a:solidFill>
                  <a:schemeClr val="tx1"/>
                </a:solidFill>
                <a:latin typeface="Arial" panose="020B0604020202020204" pitchFamily="34" charset="0"/>
              </a:defRPr>
            </a:lvl9pPr>
          </a:lstStyle>
          <a:p>
            <a:pPr algn="ctr" eaLnBrk="1" hangingPunct="1">
              <a:lnSpc>
                <a:spcPct val="120000"/>
              </a:lnSpc>
              <a:spcBef>
                <a:spcPts val="300"/>
              </a:spcBef>
              <a:spcAft>
                <a:spcPts val="300"/>
              </a:spcAft>
              <a:buClr>
                <a:srgbClr val="0066CC"/>
              </a:buClr>
              <a:buSzPct val="110000"/>
            </a:pPr>
            <a:r>
              <a:rPr lang="en-US" altLang="de-DE" sz="2400" b="1" dirty="0" smtClean="0">
                <a:cs typeface="Arial" panose="020B0604020202020204" pitchFamily="34" charset="0"/>
              </a:rPr>
              <a:t>The </a:t>
            </a:r>
            <a:r>
              <a:rPr lang="en-US" altLang="de-DE" sz="2400" b="1" dirty="0">
                <a:cs typeface="Arial" panose="020B0604020202020204" pitchFamily="34" charset="0"/>
              </a:rPr>
              <a:t>international EAACI/GA²LEN/EuroGuiDerm/APAAACI</a:t>
            </a:r>
          </a:p>
          <a:p>
            <a:pPr algn="ctr" eaLnBrk="1" hangingPunct="1">
              <a:lnSpc>
                <a:spcPct val="120000"/>
              </a:lnSpc>
              <a:spcBef>
                <a:spcPts val="300"/>
              </a:spcBef>
              <a:spcAft>
                <a:spcPts val="300"/>
              </a:spcAft>
              <a:buClr>
                <a:srgbClr val="0066CC"/>
              </a:buClr>
              <a:buSzPct val="110000"/>
            </a:pPr>
            <a:r>
              <a:rPr lang="en-US" altLang="de-DE" sz="2400" b="1" dirty="0">
                <a:cs typeface="Arial" panose="020B0604020202020204" pitchFamily="34" charset="0"/>
              </a:rPr>
              <a:t>guideline for the definition, classification, diagnosis, and</a:t>
            </a:r>
          </a:p>
          <a:p>
            <a:pPr algn="ctr" eaLnBrk="1" hangingPunct="1">
              <a:lnSpc>
                <a:spcPct val="120000"/>
              </a:lnSpc>
              <a:spcBef>
                <a:spcPts val="300"/>
              </a:spcBef>
              <a:spcAft>
                <a:spcPts val="300"/>
              </a:spcAft>
              <a:buClr>
                <a:srgbClr val="0066CC"/>
              </a:buClr>
              <a:buSzPct val="110000"/>
            </a:pPr>
            <a:r>
              <a:rPr lang="en-US" altLang="de-DE" sz="2400" b="1" dirty="0">
                <a:cs typeface="Arial" panose="020B0604020202020204" pitchFamily="34" charset="0"/>
              </a:rPr>
              <a:t>management of </a:t>
            </a:r>
            <a:r>
              <a:rPr lang="en-US" altLang="de-DE" sz="2400" b="1" dirty="0" smtClean="0">
                <a:cs typeface="Arial" panose="020B0604020202020204" pitchFamily="34" charset="0"/>
              </a:rPr>
              <a:t>urticaria</a:t>
            </a:r>
          </a:p>
          <a:p>
            <a:pPr algn="ctr" eaLnBrk="1" hangingPunct="1">
              <a:lnSpc>
                <a:spcPct val="120000"/>
              </a:lnSpc>
              <a:spcBef>
                <a:spcPts val="300"/>
              </a:spcBef>
              <a:spcAft>
                <a:spcPts val="300"/>
              </a:spcAft>
              <a:buClr>
                <a:srgbClr val="0066CC"/>
              </a:buClr>
              <a:buSzPct val="110000"/>
            </a:pPr>
            <a:endParaRPr lang="en-US" altLang="de-DE" sz="2000" b="1" dirty="0" smtClean="0">
              <a:cs typeface="Arial" panose="020B0604020202020204" pitchFamily="34" charset="0"/>
            </a:endParaRPr>
          </a:p>
          <a:p>
            <a:pPr algn="ctr" eaLnBrk="1" hangingPunct="1">
              <a:lnSpc>
                <a:spcPct val="120000"/>
              </a:lnSpc>
              <a:spcBef>
                <a:spcPts val="300"/>
              </a:spcBef>
              <a:spcAft>
                <a:spcPts val="300"/>
              </a:spcAft>
              <a:buClr>
                <a:srgbClr val="0066CC"/>
              </a:buClr>
              <a:buSzPct val="110000"/>
            </a:pPr>
            <a:endParaRPr lang="en-US" altLang="de-DE" sz="2000" b="1" dirty="0" smtClean="0">
              <a:cs typeface="Arial" panose="020B0604020202020204" pitchFamily="34" charset="0"/>
            </a:endParaRPr>
          </a:p>
          <a:p>
            <a:pPr algn="ctr" eaLnBrk="1" hangingPunct="1">
              <a:lnSpc>
                <a:spcPct val="120000"/>
              </a:lnSpc>
              <a:spcBef>
                <a:spcPts val="300"/>
              </a:spcBef>
              <a:spcAft>
                <a:spcPts val="300"/>
              </a:spcAft>
              <a:buClr>
                <a:srgbClr val="0066CC"/>
              </a:buClr>
              <a:buSzPct val="110000"/>
            </a:pPr>
            <a:endParaRPr lang="en-US" altLang="de-DE" sz="2000" b="1" dirty="0">
              <a:cs typeface="Arial" panose="020B0604020202020204" pitchFamily="34" charset="0"/>
            </a:endParaRPr>
          </a:p>
          <a:p>
            <a:pPr algn="ctr" eaLnBrk="1" hangingPunct="1">
              <a:lnSpc>
                <a:spcPct val="120000"/>
              </a:lnSpc>
              <a:spcBef>
                <a:spcPts val="300"/>
              </a:spcBef>
              <a:spcAft>
                <a:spcPts val="300"/>
              </a:spcAft>
              <a:buClr>
                <a:srgbClr val="0066CC"/>
              </a:buClr>
              <a:buSzPct val="110000"/>
            </a:pPr>
            <a:endParaRPr lang="en-US" altLang="de-DE" sz="2000" b="1" dirty="0" smtClean="0">
              <a:cs typeface="Arial" panose="020B0604020202020204" pitchFamily="34" charset="0"/>
            </a:endParaRPr>
          </a:p>
          <a:p>
            <a:pPr algn="ctr" eaLnBrk="1" hangingPunct="1">
              <a:lnSpc>
                <a:spcPct val="120000"/>
              </a:lnSpc>
              <a:spcBef>
                <a:spcPts val="300"/>
              </a:spcBef>
              <a:spcAft>
                <a:spcPts val="300"/>
              </a:spcAft>
              <a:buClr>
                <a:srgbClr val="0066CC"/>
              </a:buClr>
              <a:buSzPct val="110000"/>
            </a:pPr>
            <a:endParaRPr lang="en-US" altLang="de-DE" sz="2000" b="1" dirty="0">
              <a:cs typeface="Arial" panose="020B0604020202020204" pitchFamily="34" charset="0"/>
            </a:endParaRPr>
          </a:p>
          <a:p>
            <a:pPr algn="ctr" eaLnBrk="1" hangingPunct="1">
              <a:lnSpc>
                <a:spcPct val="120000"/>
              </a:lnSpc>
              <a:spcBef>
                <a:spcPts val="300"/>
              </a:spcBef>
              <a:spcAft>
                <a:spcPts val="300"/>
              </a:spcAft>
              <a:buClr>
                <a:srgbClr val="0066CC"/>
              </a:buClr>
              <a:buSzPct val="110000"/>
            </a:pPr>
            <a:endParaRPr lang="en-US" altLang="de-DE" sz="2000" b="1" dirty="0">
              <a:cs typeface="Arial" panose="020B0604020202020204" pitchFamily="34" charset="0"/>
            </a:endParaRPr>
          </a:p>
          <a:p>
            <a:pPr algn="ctr" eaLnBrk="1" hangingPunct="1">
              <a:lnSpc>
                <a:spcPct val="120000"/>
              </a:lnSpc>
              <a:spcBef>
                <a:spcPts val="300"/>
              </a:spcBef>
              <a:spcAft>
                <a:spcPts val="300"/>
              </a:spcAft>
              <a:buClr>
                <a:srgbClr val="0066CC"/>
              </a:buClr>
              <a:buSzPct val="110000"/>
            </a:pPr>
            <a:r>
              <a:rPr lang="en-US" sz="2000" b="1" i="1" cap="small" dirty="0"/>
              <a:t>Overview of main recommendations and recommendations for  specific treatment </a:t>
            </a:r>
            <a:r>
              <a:rPr lang="en-US" sz="2000" b="1" i="1" cap="small" dirty="0" smtClean="0"/>
              <a:t>circumstances</a:t>
            </a:r>
            <a:endParaRPr lang="en-US" sz="2000" b="1" i="1" cap="small" dirty="0"/>
          </a:p>
        </p:txBody>
      </p:sp>
      <p:pic>
        <p:nvPicPr>
          <p:cNvPr id="2" name="Grafi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65870" y="2930269"/>
            <a:ext cx="2941427" cy="2154915"/>
          </a:xfrm>
          <a:prstGeom prst="rect">
            <a:avLst/>
          </a:prstGeom>
        </p:spPr>
      </p:pic>
      <p:pic>
        <p:nvPicPr>
          <p:cNvPr id="5" name="Grafik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18680" y="6486137"/>
            <a:ext cx="1010573" cy="35357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Differential diagnoses of urticaria</a:t>
            </a:r>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1931626606"/>
              </p:ext>
            </p:extLst>
          </p:nvPr>
        </p:nvGraphicFramePr>
        <p:xfrm>
          <a:off x="755576" y="1052740"/>
          <a:ext cx="7488832" cy="5400593"/>
        </p:xfrm>
        <a:graphic>
          <a:graphicData uri="http://schemas.openxmlformats.org/drawingml/2006/table">
            <a:tbl>
              <a:tblPr firstRow="1" firstCol="1" bandRow="1"/>
              <a:tblGrid>
                <a:gridCol w="7488832">
                  <a:extLst>
                    <a:ext uri="{9D8B030D-6E8A-4147-A177-3AD203B41FA5}">
                      <a16:colId xmlns:a16="http://schemas.microsoft.com/office/drawing/2014/main" val="1436873317"/>
                    </a:ext>
                  </a:extLst>
                </a:gridCol>
              </a:tblGrid>
              <a:tr h="739367">
                <a:tc>
                  <a:txBody>
                    <a:bodyPr/>
                    <a:lstStyle/>
                    <a:p>
                      <a:pPr marL="342900" lvl="0" indent="-342900">
                        <a:lnSpc>
                          <a:spcPct val="115000"/>
                        </a:lnSpc>
                        <a:spcAft>
                          <a:spcPts val="0"/>
                        </a:spcAft>
                        <a:buFont typeface="Symbol" panose="05050102010706020507" pitchFamily="18" charset="2"/>
                        <a:buChar char=""/>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Maculopapular cutaneous mastocytosis (urticaria pigmentosa) and indolent systemic mastocytosis with involvement of the skin</a:t>
                      </a:r>
                      <a:endParaRPr lang="de-DE" sz="16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Mast cell activation syndrome (MCAS)</a:t>
                      </a:r>
                      <a:endParaRPr lang="de-DE"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32201785"/>
                  </a:ext>
                </a:extLst>
              </a:tr>
              <a:tr h="246455">
                <a:tc>
                  <a:txBody>
                    <a:bodyPr/>
                    <a:lstStyle/>
                    <a:p>
                      <a:pPr marL="342900" lvl="0" indent="-342900">
                        <a:lnSpc>
                          <a:spcPct val="115000"/>
                        </a:lnSpc>
                        <a:spcAft>
                          <a:spcPts val="1000"/>
                        </a:spcAft>
                        <a:buFont typeface="Symbol" panose="05050102010706020507" pitchFamily="18" charset="2"/>
                        <a:buChar char=""/>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Urticarial vasculitis</a:t>
                      </a:r>
                      <a:endParaRPr lang="de-DE"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72745412"/>
                  </a:ext>
                </a:extLst>
              </a:tr>
              <a:tr h="246455">
                <a:tc>
                  <a:txBody>
                    <a:bodyPr/>
                    <a:lstStyle/>
                    <a:p>
                      <a:pPr marL="342900" lvl="0" indent="-342900">
                        <a:lnSpc>
                          <a:spcPct val="115000"/>
                        </a:lnSpc>
                        <a:spcAft>
                          <a:spcPts val="1000"/>
                        </a:spcAft>
                        <a:buFont typeface="Symbol" panose="05050102010706020507" pitchFamily="18" charset="2"/>
                        <a:buChar char=""/>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Bradykinin-mediated angioedema (e.g. HAE)</a:t>
                      </a:r>
                      <a:endParaRPr lang="de-DE"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12768648"/>
                  </a:ext>
                </a:extLst>
              </a:tr>
              <a:tr h="246455">
                <a:tc>
                  <a:txBody>
                    <a:bodyPr/>
                    <a:lstStyle/>
                    <a:p>
                      <a:pPr marL="342900" lvl="0" indent="-342900">
                        <a:lnSpc>
                          <a:spcPct val="115000"/>
                        </a:lnSpc>
                        <a:spcAft>
                          <a:spcPts val="1000"/>
                        </a:spcAft>
                        <a:buFont typeface="Symbol" panose="05050102010706020507" pitchFamily="18" charset="2"/>
                        <a:buChar char=""/>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Exercise-induced anaphylaxis</a:t>
                      </a:r>
                      <a:endParaRPr lang="de-DE"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42552361"/>
                  </a:ext>
                </a:extLst>
              </a:tr>
              <a:tr h="985824">
                <a:tc>
                  <a:txBody>
                    <a:bodyPr/>
                    <a:lstStyle/>
                    <a:p>
                      <a:pPr marL="342900" lvl="0" indent="-342900">
                        <a:lnSpc>
                          <a:spcPct val="115000"/>
                        </a:lnSpc>
                        <a:spcAft>
                          <a:spcPts val="1000"/>
                        </a:spcAft>
                        <a:buFont typeface="Symbol" panose="05050102010706020507" pitchFamily="18" charset="2"/>
                        <a:buChar char=""/>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Cryopyrin-associated periodic syndromes (CAPS; urticarial rash, recurrent fever attacks, arthralgia or arthritis, eye inflammation, fatigue and headaches), i.e. Familial Cold Autoinflammatory Syndrome (FCAS), Muckle-Wells Syndrome (MWS) or Neonatal Onset Multisystem Inflammatory Disease (NOMID).</a:t>
                      </a:r>
                      <a:endParaRPr lang="de-DE"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382399979"/>
                  </a:ext>
                </a:extLst>
              </a:tr>
              <a:tr h="739367">
                <a:tc>
                  <a:txBody>
                    <a:bodyPr/>
                    <a:lstStyle/>
                    <a:p>
                      <a:pPr marL="342900" lvl="0" indent="-342900">
                        <a:lnSpc>
                          <a:spcPct val="115000"/>
                        </a:lnSpc>
                        <a:spcAft>
                          <a:spcPts val="1000"/>
                        </a:spcAft>
                        <a:buFont typeface="Symbol" panose="05050102010706020507" pitchFamily="18" charset="2"/>
                        <a:buChar char=""/>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Schnitzler’s syndrome (recurrent urticarial rash and monoclonal gammopathy, recurrent fever attacks, bone and muscle pain, arthralgia or arthritis and lymphadenopathy)</a:t>
                      </a:r>
                      <a:endParaRPr lang="de-DE"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18296406"/>
                  </a:ext>
                </a:extLst>
              </a:tr>
              <a:tr h="246455">
                <a:tc>
                  <a:txBody>
                    <a:bodyPr/>
                    <a:lstStyle/>
                    <a:p>
                      <a:pPr marL="342900" lvl="0" indent="-342900">
                        <a:lnSpc>
                          <a:spcPct val="115000"/>
                        </a:lnSpc>
                        <a:spcAft>
                          <a:spcPts val="1000"/>
                        </a:spcAft>
                        <a:buFont typeface="Symbol" panose="05050102010706020507" pitchFamily="18" charset="2"/>
                        <a:buChar char=""/>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Gleich’s syndrome (episodic angioedema with eosinophilia)</a:t>
                      </a:r>
                      <a:endParaRPr lang="de-DE"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28666681"/>
                  </a:ext>
                </a:extLst>
              </a:tr>
              <a:tr h="246455">
                <a:tc>
                  <a:txBody>
                    <a:bodyPr/>
                    <a:lstStyle/>
                    <a:p>
                      <a:pPr marL="342900" lvl="0" indent="-342900">
                        <a:lnSpc>
                          <a:spcPct val="115000"/>
                        </a:lnSpc>
                        <a:spcAft>
                          <a:spcPts val="1000"/>
                        </a:spcAft>
                        <a:buFont typeface="Symbol" panose="05050102010706020507" pitchFamily="18" charset="2"/>
                        <a:buChar char=""/>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Well’s syndrome (granulomatous dermatitis with eosinophilia/eosinophilic cellulitis)</a:t>
                      </a:r>
                      <a:endParaRPr lang="de-DE"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43292470"/>
                  </a:ext>
                </a:extLst>
              </a:tr>
              <a:tr h="739367">
                <a:tc>
                  <a:txBody>
                    <a:bodyPr/>
                    <a:lstStyle/>
                    <a:p>
                      <a:pPr marL="342900" lvl="0" indent="-342900">
                        <a:lnSpc>
                          <a:spcPct val="115000"/>
                        </a:lnSpc>
                        <a:spcAft>
                          <a:spcPts val="0"/>
                        </a:spcAft>
                        <a:buFont typeface="Symbol" panose="05050102010706020507" pitchFamily="18" charset="2"/>
                        <a:buChar char=""/>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Bullous pemphigoid (prebullous stage)</a:t>
                      </a:r>
                      <a:endParaRPr lang="de-DE" sz="1600">
                        <a:effectLst/>
                        <a:latin typeface="Calibri" panose="020F0502020204030204" pitchFamily="34" charset="0"/>
                        <a:ea typeface="Times New Roman" panose="02020603050405020304" pitchFamily="18" charset="0"/>
                        <a:cs typeface="Times New Roman" panose="02020603050405020304" pitchFamily="18" charset="0"/>
                      </a:endParaRPr>
                    </a:p>
                    <a:p>
                      <a:pPr marL="453390">
                        <a:lnSpc>
                          <a:spcPct val="115000"/>
                        </a:lnSpc>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de-DE" sz="16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Adult-onset Still’s disease (AOSD)</a:t>
                      </a:r>
                      <a:endParaRPr lang="de-DE"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28461609"/>
                  </a:ext>
                </a:extLst>
              </a:tr>
              <a:tr h="964393">
                <a:tc>
                  <a:txBody>
                    <a:bodyPr/>
                    <a:lstStyle/>
                    <a:p>
                      <a:pPr>
                        <a:lnSpc>
                          <a:spcPct val="150000"/>
                        </a:lnSpc>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These diseases and syndromes are related to urticaria 1) because they can present with wheals, angioedema, or both and/or 2) because of historical reasons. They are differential diagnoses of urticaria.</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4501071"/>
                  </a:ext>
                </a:extLst>
              </a:tr>
            </a:tbl>
          </a:graphicData>
        </a:graphic>
      </p:graphicFrame>
    </p:spTree>
    <p:extLst>
      <p:ext uri="{BB962C8B-B14F-4D97-AF65-F5344CB8AC3E}">
        <p14:creationId xmlns:p14="http://schemas.microsoft.com/office/powerpoint/2010/main" val="767985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30622"/>
            <a:ext cx="8229600" cy="562074"/>
          </a:xfrm>
        </p:spPr>
        <p:txBody>
          <a:bodyPr/>
          <a:lstStyle/>
          <a:p>
            <a:r>
              <a:rPr lang="de-DE" sz="2400" dirty="0"/>
              <a:t>Recommended </a:t>
            </a:r>
            <a:r>
              <a:rPr lang="de-DE" sz="2400" dirty="0" err="1"/>
              <a:t>diagnostic</a:t>
            </a:r>
            <a:r>
              <a:rPr lang="de-DE" sz="2400" dirty="0"/>
              <a:t> </a:t>
            </a:r>
            <a:r>
              <a:rPr lang="de-DE" sz="2400" dirty="0" err="1"/>
              <a:t>tests</a:t>
            </a:r>
            <a:r>
              <a:rPr lang="de-DE" sz="2400" dirty="0"/>
              <a:t> in </a:t>
            </a:r>
            <a:r>
              <a:rPr lang="de-DE" sz="2400" dirty="0" err="1"/>
              <a:t>frequent</a:t>
            </a:r>
            <a:r>
              <a:rPr lang="de-DE" sz="2400" dirty="0"/>
              <a:t> urticaria </a:t>
            </a:r>
            <a:r>
              <a:rPr lang="de-DE" sz="2400" dirty="0" err="1"/>
              <a:t>subtypes</a:t>
            </a:r>
            <a:endParaRPr lang="de-DE" sz="2400"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596918968"/>
              </p:ext>
            </p:extLst>
          </p:nvPr>
        </p:nvGraphicFramePr>
        <p:xfrm>
          <a:off x="107504" y="958265"/>
          <a:ext cx="8856984" cy="5495071"/>
        </p:xfrm>
        <a:graphic>
          <a:graphicData uri="http://schemas.openxmlformats.org/drawingml/2006/table">
            <a:tbl>
              <a:tblPr/>
              <a:tblGrid>
                <a:gridCol w="819474">
                  <a:extLst>
                    <a:ext uri="{9D8B030D-6E8A-4147-A177-3AD203B41FA5}">
                      <a16:colId xmlns:a16="http://schemas.microsoft.com/office/drawing/2014/main" val="983476555"/>
                    </a:ext>
                  </a:extLst>
                </a:gridCol>
                <a:gridCol w="1455112">
                  <a:extLst>
                    <a:ext uri="{9D8B030D-6E8A-4147-A177-3AD203B41FA5}">
                      <a16:colId xmlns:a16="http://schemas.microsoft.com/office/drawing/2014/main" val="3692095969"/>
                    </a:ext>
                  </a:extLst>
                </a:gridCol>
                <a:gridCol w="4278142">
                  <a:extLst>
                    <a:ext uri="{9D8B030D-6E8A-4147-A177-3AD203B41FA5}">
                      <a16:colId xmlns:a16="http://schemas.microsoft.com/office/drawing/2014/main" val="1198193016"/>
                    </a:ext>
                  </a:extLst>
                </a:gridCol>
                <a:gridCol w="2304256">
                  <a:extLst>
                    <a:ext uri="{9D8B030D-6E8A-4147-A177-3AD203B41FA5}">
                      <a16:colId xmlns:a16="http://schemas.microsoft.com/office/drawing/2014/main" val="32095852"/>
                    </a:ext>
                  </a:extLst>
                </a:gridCol>
              </a:tblGrid>
              <a:tr h="971933">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Types</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Subtypes</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Routine diagnostic tests (recommended)</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50000"/>
                        </a:lnSpc>
                        <a:spcAft>
                          <a:spcPts val="0"/>
                        </a:spcAft>
                      </a:pPr>
                      <a:r>
                        <a:rPr lang="en-US" sz="800" dirty="0">
                          <a:effectLst/>
                          <a:latin typeface="Times New Roman" panose="02020603050405020304" pitchFamily="18" charset="0"/>
                          <a:ea typeface="Calibri" panose="020F0502020204030204" pitchFamily="34" charset="0"/>
                          <a:cs typeface="Times New Roman" panose="02020603050405020304" pitchFamily="18" charset="0"/>
                        </a:rPr>
                        <a:t>Extended diagnostic programme</a:t>
                      </a:r>
                      <a:r>
                        <a:rPr lang="en-US" sz="800" baseline="30000" dirty="0">
                          <a:effectLst/>
                          <a:latin typeface="Times New Roman" panose="02020603050405020304" pitchFamily="18" charset="0"/>
                          <a:ea typeface="Calibri" panose="020F0502020204030204" pitchFamily="34" charset="0"/>
                          <a:cs typeface="Times New Roman" panose="02020603050405020304" pitchFamily="18" charset="0"/>
                        </a:rPr>
                        <a:t>1</a:t>
                      </a:r>
                      <a:r>
                        <a:rPr lang="en-US" sz="800" dirty="0">
                          <a:effectLst/>
                          <a:latin typeface="Times New Roman" panose="02020603050405020304" pitchFamily="18" charset="0"/>
                          <a:ea typeface="Calibri" panose="020F0502020204030204" pitchFamily="34" charset="0"/>
                          <a:cs typeface="Times New Roman" panose="02020603050405020304" pitchFamily="18" charset="0"/>
                        </a:rPr>
                        <a:t> (based on history) – For identification of underlying causes or eliciting factors and for ruling out possible differential diagnoses if indicated</a:t>
                      </a:r>
                      <a:endParaRPr lang="de-DE"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856000396"/>
                  </a:ext>
                </a:extLst>
              </a:tr>
              <a:tr h="171200">
                <a:tc rowSpan="2">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Spontaneous urticaria</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Acute spontaneous urticaria</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None</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 </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None</a:t>
                      </a:r>
                      <a:r>
                        <a:rPr lang="en-US" sz="800" baseline="30000">
                          <a:effectLst/>
                          <a:latin typeface="Times New Roman" panose="02020603050405020304" pitchFamily="18" charset="0"/>
                          <a:ea typeface="Calibri" panose="020F0502020204030204" pitchFamily="34" charset="0"/>
                          <a:cs typeface="Times New Roman" panose="02020603050405020304" pitchFamily="18" charset="0"/>
                        </a:rPr>
                        <a:t>2</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6071914"/>
                  </a:ext>
                </a:extLst>
              </a:tr>
              <a:tr h="1754946">
                <a:tc vMerge="1">
                  <a:txBody>
                    <a:bodyPr/>
                    <a:lstStyle/>
                    <a:p>
                      <a:endParaRPr lang="de-DE"/>
                    </a:p>
                  </a:txBody>
                  <a:tcPr/>
                </a:tc>
                <a:tc>
                  <a:txBody>
                    <a:bodyPr/>
                    <a:lstStyle/>
                    <a:p>
                      <a:pPr>
                        <a:lnSpc>
                          <a:spcPct val="150000"/>
                        </a:lnSpc>
                        <a:spcAft>
                          <a:spcPts val="0"/>
                        </a:spcAft>
                      </a:pPr>
                      <a:r>
                        <a:rPr lang="en-US" sz="800" dirty="0">
                          <a:effectLst/>
                          <a:latin typeface="Times New Roman" panose="02020603050405020304" pitchFamily="18" charset="0"/>
                          <a:ea typeface="Calibri" panose="020F0502020204030204" pitchFamily="34" charset="0"/>
                          <a:cs typeface="Times New Roman" panose="02020603050405020304" pitchFamily="18" charset="0"/>
                        </a:rPr>
                        <a:t>CSU</a:t>
                      </a:r>
                      <a:endParaRPr lang="de-DE"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dirty="0">
                          <a:effectLst/>
                          <a:latin typeface="Times New Roman" panose="02020603050405020304" pitchFamily="18" charset="0"/>
                          <a:ea typeface="Calibri" panose="020F0502020204030204" pitchFamily="34" charset="0"/>
                          <a:cs typeface="Times New Roman" panose="02020603050405020304" pitchFamily="18" charset="0"/>
                        </a:rPr>
                        <a:t>Differential blood count. ESR and/ or CRP</a:t>
                      </a:r>
                      <a:endParaRPr lang="de-DE" sz="9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de-DE" sz="9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800" dirty="0">
                          <a:effectLst/>
                          <a:latin typeface="Times New Roman" panose="02020603050405020304" pitchFamily="18" charset="0"/>
                          <a:ea typeface="Calibri" panose="020F0502020204030204" pitchFamily="34" charset="0"/>
                          <a:cs typeface="Times New Roman" panose="02020603050405020304" pitchFamily="18" charset="0"/>
                        </a:rPr>
                        <a:t>IgG anti-TPO and total IgE</a:t>
                      </a:r>
                      <a:r>
                        <a:rPr lang="en-US" sz="800" baseline="30000" dirty="0">
                          <a:effectLst/>
                          <a:latin typeface="Times New Roman" panose="02020603050405020304" pitchFamily="18" charset="0"/>
                          <a:ea typeface="Calibri" panose="020F0502020204030204" pitchFamily="34" charset="0"/>
                          <a:cs typeface="Times New Roman" panose="02020603050405020304" pitchFamily="18" charset="0"/>
                        </a:rPr>
                        <a:t>5</a:t>
                      </a:r>
                      <a:endParaRPr lang="de-DE"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dirty="0">
                          <a:effectLst/>
                          <a:latin typeface="Times New Roman" panose="02020603050405020304" pitchFamily="18" charset="0"/>
                          <a:ea typeface="Calibri" panose="020F0502020204030204" pitchFamily="34" charset="0"/>
                          <a:cs typeface="Times New Roman" panose="02020603050405020304" pitchFamily="18" charset="0"/>
                        </a:rPr>
                        <a:t>Avoidance of suspected triggers (e.g. drugs); Diagnostic tests for (in no preferred order): (i) infectious diseases (e.g. </a:t>
                      </a:r>
                      <a:r>
                        <a:rPr lang="en-US" sz="800" i="1" dirty="0">
                          <a:effectLst/>
                          <a:latin typeface="Times New Roman" panose="02020603050405020304" pitchFamily="18" charset="0"/>
                          <a:ea typeface="Calibri" panose="020F0502020204030204" pitchFamily="34" charset="0"/>
                          <a:cs typeface="Times New Roman" panose="02020603050405020304" pitchFamily="18" charset="0"/>
                        </a:rPr>
                        <a:t>Helicobacter pylori</a:t>
                      </a:r>
                      <a:r>
                        <a:rPr lang="en-US" sz="800" dirty="0">
                          <a:effectLst/>
                          <a:latin typeface="Times New Roman" panose="02020603050405020304" pitchFamily="18" charset="0"/>
                          <a:ea typeface="Calibri" panose="020F0502020204030204" pitchFamily="34" charset="0"/>
                          <a:cs typeface="Times New Roman" panose="02020603050405020304" pitchFamily="18" charset="0"/>
                        </a:rPr>
                        <a:t>); (ii) functional autoantibodies (e.g. basophil test); (iii) thyroid gland disorders (thyroid hormones and autoantibodies); (iv) allergy (skin tests and/or allergen avoidance test, e.g. avoidance diet); (v)  concomitant CIndU, see below </a:t>
                      </a:r>
                      <a:r>
                        <a:rPr lang="en-US" sz="800" baseline="30000" dirty="0">
                          <a:effectLst/>
                          <a:latin typeface="Times New Roman" panose="02020603050405020304" pitchFamily="18" charset="0"/>
                          <a:ea typeface="Calibri" panose="020F0502020204030204" pitchFamily="34" charset="0"/>
                          <a:cs typeface="Times New Roman" panose="02020603050405020304" pitchFamily="18" charset="0"/>
                        </a:rPr>
                        <a:t>45</a:t>
                      </a:r>
                      <a:r>
                        <a:rPr lang="en-US" sz="800" dirty="0">
                          <a:effectLst/>
                          <a:latin typeface="Times New Roman" panose="02020603050405020304" pitchFamily="18" charset="0"/>
                          <a:ea typeface="Calibri" panose="020F0502020204030204" pitchFamily="34" charset="0"/>
                          <a:cs typeface="Times New Roman" panose="02020603050405020304" pitchFamily="18" charset="0"/>
                        </a:rPr>
                        <a:t>(vi) severe systemic diseases (e.g. </a:t>
                      </a:r>
                      <a:r>
                        <a:rPr lang="en-US" sz="800" dirty="0" err="1">
                          <a:effectLst/>
                          <a:latin typeface="Times New Roman" panose="02020603050405020304" pitchFamily="18" charset="0"/>
                          <a:ea typeface="Calibri" panose="020F0502020204030204" pitchFamily="34" charset="0"/>
                          <a:cs typeface="Times New Roman" panose="02020603050405020304" pitchFamily="18" charset="0"/>
                        </a:rPr>
                        <a:t>tryptase</a:t>
                      </a:r>
                      <a:r>
                        <a:rPr lang="en-US" sz="800" dirty="0">
                          <a:effectLst/>
                          <a:latin typeface="Times New Roman" panose="02020603050405020304" pitchFamily="18" charset="0"/>
                          <a:ea typeface="Calibri" panose="020F0502020204030204" pitchFamily="34" charset="0"/>
                          <a:cs typeface="Times New Roman" panose="02020603050405020304" pitchFamily="18" charset="0"/>
                        </a:rPr>
                        <a:t>); (vii) other (e.g. </a:t>
                      </a:r>
                      <a:r>
                        <a:rPr lang="en-US" sz="800" dirty="0" err="1">
                          <a:effectLst/>
                          <a:latin typeface="Times New Roman" panose="02020603050405020304" pitchFamily="18" charset="0"/>
                          <a:ea typeface="Calibri" panose="020F0502020204030204" pitchFamily="34" charset="0"/>
                          <a:cs typeface="Times New Roman" panose="02020603050405020304" pitchFamily="18" charset="0"/>
                        </a:rPr>
                        <a:t>lesional</a:t>
                      </a:r>
                      <a:r>
                        <a:rPr lang="en-US" sz="800" dirty="0">
                          <a:effectLst/>
                          <a:latin typeface="Times New Roman" panose="02020603050405020304" pitchFamily="18" charset="0"/>
                          <a:ea typeface="Calibri" panose="020F0502020204030204" pitchFamily="34" charset="0"/>
                          <a:cs typeface="Times New Roman" panose="02020603050405020304" pitchFamily="18" charset="0"/>
                        </a:rPr>
                        <a:t> skin biopsy)</a:t>
                      </a:r>
                      <a:endParaRPr lang="de-DE"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0779741"/>
                  </a:ext>
                </a:extLst>
              </a:tr>
              <a:tr h="462376">
                <a:tc rowSpan="5">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Inducible urticaria</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Cold urticaria</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Cold provocation and threshold test</a:t>
                      </a:r>
                      <a:r>
                        <a:rPr lang="en-US" sz="800" baseline="30000">
                          <a:effectLst/>
                          <a:latin typeface="Times New Roman" panose="02020603050405020304" pitchFamily="18" charset="0"/>
                          <a:ea typeface="Calibri" panose="020F0502020204030204" pitchFamily="34" charset="0"/>
                          <a:cs typeface="Times New Roman" panose="02020603050405020304" pitchFamily="18" charset="0"/>
                        </a:rPr>
                        <a:t>3,4</a:t>
                      </a:r>
                      <a:r>
                        <a:rPr lang="en-US" sz="800">
                          <a:effectLst/>
                          <a:latin typeface="Times New Roman" panose="02020603050405020304" pitchFamily="18" charset="0"/>
                          <a:ea typeface="Calibri" panose="020F0502020204030204" pitchFamily="34" charset="0"/>
                          <a:cs typeface="Times New Roman" panose="02020603050405020304" pitchFamily="18" charset="0"/>
                        </a:rPr>
                        <a:t> </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Differential blood count and ESR or CRP, rule out other diseases, especially infections</a:t>
                      </a:r>
                      <a:r>
                        <a:rPr lang="en-US" sz="800" baseline="30000">
                          <a:effectLst/>
                          <a:latin typeface="Times New Roman" panose="02020603050405020304" pitchFamily="18" charset="0"/>
                          <a:ea typeface="Calibri" panose="020F0502020204030204" pitchFamily="34" charset="0"/>
                          <a:cs typeface="Times New Roman" panose="02020603050405020304" pitchFamily="18" charset="0"/>
                        </a:rPr>
                        <a:t>160</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5260439"/>
                  </a:ext>
                </a:extLst>
              </a:tr>
              <a:tr h="98407">
                <a:tc vMerge="1">
                  <a:txBody>
                    <a:bodyPr/>
                    <a:lstStyle/>
                    <a:p>
                      <a:endParaRPr lang="de-DE"/>
                    </a:p>
                  </a:txBody>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Delayed pressure urticaria</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Pressure test and threshold test</a:t>
                      </a:r>
                      <a:r>
                        <a:rPr lang="en-US" sz="800" baseline="30000">
                          <a:effectLst/>
                          <a:latin typeface="Times New Roman" panose="02020603050405020304" pitchFamily="18" charset="0"/>
                          <a:ea typeface="Calibri" panose="020F0502020204030204" pitchFamily="34" charset="0"/>
                          <a:cs typeface="Times New Roman" panose="02020603050405020304" pitchFamily="18" charset="0"/>
                        </a:rPr>
                        <a:t>3,4</a:t>
                      </a:r>
                      <a:r>
                        <a:rPr lang="en-US" sz="800">
                          <a:effectLst/>
                          <a:latin typeface="Times New Roman" panose="02020603050405020304" pitchFamily="18" charset="0"/>
                          <a:ea typeface="Calibri" panose="020F0502020204030204" pitchFamily="34" charset="0"/>
                          <a:cs typeface="Times New Roman" panose="02020603050405020304" pitchFamily="18" charset="0"/>
                        </a:rPr>
                        <a:t> </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None</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3549107"/>
                  </a:ext>
                </a:extLst>
              </a:tr>
              <a:tr h="98407">
                <a:tc vMerge="1">
                  <a:txBody>
                    <a:bodyPr/>
                    <a:lstStyle/>
                    <a:p>
                      <a:endParaRPr lang="de-DE"/>
                    </a:p>
                  </a:txBody>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Heat urticaria</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Heat provocation and threshold test</a:t>
                      </a:r>
                      <a:r>
                        <a:rPr lang="en-US" sz="800" baseline="30000">
                          <a:effectLst/>
                          <a:latin typeface="Times New Roman" panose="02020603050405020304" pitchFamily="18" charset="0"/>
                          <a:ea typeface="Calibri" panose="020F0502020204030204" pitchFamily="34" charset="0"/>
                          <a:cs typeface="Times New Roman" panose="02020603050405020304" pitchFamily="18" charset="0"/>
                        </a:rPr>
                        <a:t>3,4</a:t>
                      </a:r>
                      <a:r>
                        <a:rPr lang="en-US" sz="800">
                          <a:effectLst/>
                          <a:latin typeface="Times New Roman" panose="02020603050405020304" pitchFamily="18" charset="0"/>
                          <a:ea typeface="Calibri" panose="020F0502020204030204" pitchFamily="34" charset="0"/>
                          <a:cs typeface="Times New Roman" panose="02020603050405020304" pitchFamily="18" charset="0"/>
                        </a:rPr>
                        <a:t> </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None</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1330302"/>
                  </a:ext>
                </a:extLst>
              </a:tr>
              <a:tr h="243994">
                <a:tc vMerge="1">
                  <a:txBody>
                    <a:bodyPr/>
                    <a:lstStyle/>
                    <a:p>
                      <a:endParaRPr lang="de-DE"/>
                    </a:p>
                  </a:txBody>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Solar urticaria</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UV and visible light of different wave lengths and threshold test</a:t>
                      </a:r>
                      <a:r>
                        <a:rPr lang="en-US" sz="800" baseline="30000">
                          <a:effectLst/>
                          <a:latin typeface="Times New Roman" panose="02020603050405020304" pitchFamily="18" charset="0"/>
                          <a:ea typeface="Calibri" panose="020F0502020204030204" pitchFamily="34" charset="0"/>
                          <a:cs typeface="Times New Roman" panose="02020603050405020304" pitchFamily="18" charset="0"/>
                        </a:rPr>
                        <a:t>3</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Rule out other light-induced dermatoses</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0729570"/>
                  </a:ext>
                </a:extLst>
              </a:tr>
              <a:tr h="243994">
                <a:tc vMerge="1">
                  <a:txBody>
                    <a:bodyPr/>
                    <a:lstStyle/>
                    <a:p>
                      <a:endParaRPr lang="de-DE"/>
                    </a:p>
                  </a:txBody>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Symptomatic dermographism</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 </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Elicit dermographism and threshold test</a:t>
                      </a:r>
                      <a:r>
                        <a:rPr lang="en-US" sz="800" baseline="30000">
                          <a:effectLst/>
                          <a:latin typeface="Times New Roman" panose="02020603050405020304" pitchFamily="18" charset="0"/>
                          <a:ea typeface="Calibri" panose="020F0502020204030204" pitchFamily="34" charset="0"/>
                          <a:cs typeface="Times New Roman" panose="02020603050405020304" pitchFamily="18" charset="0"/>
                        </a:rPr>
                        <a:t>3,4</a:t>
                      </a:r>
                      <a:r>
                        <a:rPr lang="en-US" sz="800">
                          <a:effectLst/>
                          <a:latin typeface="Times New Roman" panose="02020603050405020304" pitchFamily="18" charset="0"/>
                          <a:ea typeface="Calibri" panose="020F0502020204030204" pitchFamily="34" charset="0"/>
                          <a:cs typeface="Times New Roman" panose="02020603050405020304" pitchFamily="18" charset="0"/>
                        </a:rPr>
                        <a:t> </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Differential blood count, ESR or CRP</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5976856"/>
                  </a:ext>
                </a:extLst>
              </a:tr>
              <a:tr h="98407">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 </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Vibratory angioedema</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Test with vibration e.g. Vortex-mixer</a:t>
                      </a:r>
                      <a:r>
                        <a:rPr lang="en-US" sz="800" baseline="30000">
                          <a:effectLst/>
                          <a:latin typeface="Times New Roman" panose="02020603050405020304" pitchFamily="18" charset="0"/>
                          <a:ea typeface="Calibri" panose="020F0502020204030204" pitchFamily="34" charset="0"/>
                          <a:cs typeface="Times New Roman" panose="02020603050405020304" pitchFamily="18" charset="0"/>
                        </a:rPr>
                        <a:t>4</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None</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9040437"/>
                  </a:ext>
                </a:extLst>
              </a:tr>
              <a:tr h="236618">
                <a:tc rowSpan="3">
                  <a:txBody>
                    <a:bodyPr/>
                    <a:lstStyle/>
                    <a:p>
                      <a:pPr>
                        <a:lnSpc>
                          <a:spcPct val="150000"/>
                        </a:lnSpc>
                        <a:spcAft>
                          <a:spcPts val="0"/>
                        </a:spcAft>
                      </a:pPr>
                      <a:r>
                        <a:rPr lang="en-US" sz="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de-DE"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Aquagenic urticaria</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dirty="0">
                          <a:effectLst/>
                          <a:latin typeface="Times New Roman" panose="02020603050405020304" pitchFamily="18" charset="0"/>
                          <a:ea typeface="Calibri" panose="020F0502020204030204" pitchFamily="34" charset="0"/>
                          <a:cs typeface="Times New Roman" panose="02020603050405020304" pitchFamily="18" charset="0"/>
                        </a:rPr>
                        <a:t>Provocation </a:t>
                      </a:r>
                      <a:r>
                        <a:rPr lang="en-US" sz="800" dirty="0" smtClean="0">
                          <a:effectLst/>
                          <a:latin typeface="Times New Roman" panose="02020603050405020304" pitchFamily="18" charset="0"/>
                          <a:ea typeface="Calibri" panose="020F0502020204030204" pitchFamily="34" charset="0"/>
                          <a:cs typeface="Times New Roman" panose="02020603050405020304" pitchFamily="18" charset="0"/>
                        </a:rPr>
                        <a:t>testing</a:t>
                      </a:r>
                      <a:r>
                        <a:rPr lang="en-US" sz="800" baseline="30000" dirty="0" smtClean="0">
                          <a:effectLst/>
                          <a:latin typeface="Times New Roman" panose="02020603050405020304" pitchFamily="18" charset="0"/>
                          <a:ea typeface="Calibri" panose="020F0502020204030204" pitchFamily="34" charset="0"/>
                          <a:cs typeface="Times New Roman" panose="02020603050405020304" pitchFamily="18" charset="0"/>
                        </a:rPr>
                        <a:t>4</a:t>
                      </a:r>
                      <a:endParaRPr lang="de-DE"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dirty="0" smtClean="0">
                          <a:effectLst/>
                          <a:latin typeface="Times New Roman" panose="02020603050405020304" pitchFamily="18" charset="0"/>
                          <a:ea typeface="Calibri" panose="020F0502020204030204" pitchFamily="34" charset="0"/>
                          <a:cs typeface="Times New Roman" panose="02020603050405020304" pitchFamily="18" charset="0"/>
                        </a:rPr>
                        <a:t>None</a:t>
                      </a:r>
                      <a:endParaRPr lang="de-DE"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3078311"/>
                  </a:ext>
                </a:extLst>
              </a:tr>
              <a:tr h="98407">
                <a:tc vMerge="1">
                  <a:txBody>
                    <a:bodyPr/>
                    <a:lstStyle/>
                    <a:p>
                      <a:endParaRPr lang="de-DE"/>
                    </a:p>
                  </a:txBody>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Cholinergic urticaria</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dirty="0">
                          <a:effectLst/>
                          <a:latin typeface="Times New Roman" panose="02020603050405020304" pitchFamily="18" charset="0"/>
                          <a:ea typeface="Calibri" panose="020F0502020204030204" pitchFamily="34" charset="0"/>
                          <a:cs typeface="Times New Roman" panose="02020603050405020304" pitchFamily="18" charset="0"/>
                        </a:rPr>
                        <a:t>Provocation and threshold testing</a:t>
                      </a:r>
                      <a:r>
                        <a:rPr lang="en-US" sz="800" baseline="30000" dirty="0">
                          <a:effectLst/>
                          <a:latin typeface="Times New Roman" panose="02020603050405020304" pitchFamily="18" charset="0"/>
                          <a:ea typeface="Calibri" panose="020F0502020204030204" pitchFamily="34" charset="0"/>
                          <a:cs typeface="Times New Roman" panose="02020603050405020304" pitchFamily="18" charset="0"/>
                        </a:rPr>
                        <a:t>4</a:t>
                      </a:r>
                      <a:endParaRPr lang="de-DE"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None</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6453169"/>
                  </a:ext>
                </a:extLst>
              </a:tr>
              <a:tr h="98407">
                <a:tc vMerge="1">
                  <a:txBody>
                    <a:bodyPr/>
                    <a:lstStyle/>
                    <a:p>
                      <a:endParaRPr lang="de-DE"/>
                    </a:p>
                  </a:txBody>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Contact urticaria</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a:effectLst/>
                          <a:latin typeface="Times New Roman" panose="02020603050405020304" pitchFamily="18" charset="0"/>
                          <a:ea typeface="Calibri" panose="020F0502020204030204" pitchFamily="34" charset="0"/>
                          <a:cs typeface="Times New Roman" panose="02020603050405020304" pitchFamily="18" charset="0"/>
                        </a:rPr>
                        <a:t>Provocation testing</a:t>
                      </a:r>
                      <a:r>
                        <a:rPr lang="en-US" sz="800" baseline="30000">
                          <a:effectLst/>
                          <a:latin typeface="Times New Roman" panose="02020603050405020304" pitchFamily="18" charset="0"/>
                          <a:ea typeface="Calibri" panose="020F0502020204030204" pitchFamily="34" charset="0"/>
                          <a:cs typeface="Times New Roman" panose="02020603050405020304" pitchFamily="18" charset="0"/>
                        </a:rPr>
                        <a:t>4</a:t>
                      </a:r>
                      <a:r>
                        <a:rPr lang="en-US" sz="800">
                          <a:effectLst/>
                          <a:latin typeface="Times New Roman" panose="02020603050405020304" pitchFamily="18" charset="0"/>
                          <a:ea typeface="Calibri" panose="020F0502020204030204" pitchFamily="34" charset="0"/>
                          <a:cs typeface="Times New Roman" panose="02020603050405020304" pitchFamily="18" charset="0"/>
                        </a:rPr>
                        <a:t> </a:t>
                      </a:r>
                      <a:endParaRPr lang="de-DE"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800" dirty="0">
                          <a:effectLst/>
                          <a:latin typeface="Times New Roman" panose="02020603050405020304" pitchFamily="18" charset="0"/>
                          <a:ea typeface="Calibri" panose="020F0502020204030204" pitchFamily="34" charset="0"/>
                          <a:cs typeface="Times New Roman" panose="02020603050405020304" pitchFamily="18" charset="0"/>
                        </a:rPr>
                        <a:t>None</a:t>
                      </a:r>
                      <a:endParaRPr lang="de-DE"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265" marR="24265" marT="12806" marB="128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0272692"/>
                  </a:ext>
                </a:extLst>
              </a:tr>
            </a:tbl>
          </a:graphicData>
        </a:graphic>
      </p:graphicFrame>
      <p:sp>
        <p:nvSpPr>
          <p:cNvPr id="5" name="Rectangle 1"/>
          <p:cNvSpPr>
            <a:spLocks noChangeArrowheads="1"/>
          </p:cNvSpPr>
          <p:nvPr/>
        </p:nvSpPr>
        <p:spPr bwMode="auto">
          <a:xfrm>
            <a:off x="-36512" y="6436786"/>
            <a:ext cx="304507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800" b="0"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ESR, erythrocyte sedimentation rate; CRP, C-reactive protein.</a:t>
            </a:r>
            <a:endParaRPr kumimoji="0" lang="de-DE" altLang="de-DE" sz="500" b="0" i="0" u="none" strike="noStrike" cap="none" normalizeH="0" baseline="0" dirty="0" smtClean="0">
              <a:ln>
                <a:noFill/>
              </a:ln>
              <a:solidFill>
                <a:schemeClr val="bg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800" b="0" i="0" u="none" strike="noStrike" cap="none" normalizeH="0" baseline="3000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1 </a:t>
            </a:r>
            <a:r>
              <a:rPr kumimoji="0" lang="en-US" altLang="de-DE" sz="800" b="0"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Depending on suspected cause.</a:t>
            </a:r>
            <a:endParaRPr kumimoji="0" lang="de-DE" altLang="de-DE" sz="500" b="0" i="0" u="none" strike="noStrike" cap="none" normalizeH="0" baseline="0" dirty="0" smtClean="0">
              <a:ln>
                <a:noFill/>
              </a:ln>
              <a:solidFill>
                <a:schemeClr val="bg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800" b="0" i="0" u="none" strike="noStrike" cap="none" normalizeH="0" baseline="3000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2 </a:t>
            </a:r>
            <a:r>
              <a:rPr kumimoji="0" lang="en-US" altLang="de-DE" sz="800" b="0"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Unless strongly suggested by patient history, e.g. allergy.</a:t>
            </a:r>
            <a:endParaRPr kumimoji="0" lang="de-DE" altLang="de-DE" sz="500" b="0" i="0" u="none" strike="noStrike" cap="none" normalizeH="0" baseline="0" dirty="0" smtClean="0">
              <a:ln>
                <a:noFill/>
              </a:ln>
              <a:solidFill>
                <a:schemeClr val="bg1"/>
              </a:solidFill>
              <a:effectLst/>
              <a:latin typeface="Arial" panose="020B0604020202020204" pitchFamily="34" charset="0"/>
            </a:endParaRPr>
          </a:p>
        </p:txBody>
      </p:sp>
      <p:sp>
        <p:nvSpPr>
          <p:cNvPr id="7" name="Rectangle 1"/>
          <p:cNvSpPr>
            <a:spLocks noChangeArrowheads="1"/>
          </p:cNvSpPr>
          <p:nvPr/>
        </p:nvSpPr>
        <p:spPr bwMode="auto">
          <a:xfrm>
            <a:off x="2802242" y="6461725"/>
            <a:ext cx="42900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800" b="0" i="0" u="none" strike="noStrike" cap="none" normalizeH="0" baseline="3000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3 </a:t>
            </a:r>
            <a:r>
              <a:rPr kumimoji="0" lang="en-US" altLang="de-DE" sz="800" b="0"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All tests are done with different levels </a:t>
            </a:r>
            <a:r>
              <a:rPr kumimoji="0" lang="en-US" altLang="de-DE" sz="800" b="0" i="0" u="none" strike="noStrike" cap="none" normalizeH="0" baseline="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of potential </a:t>
            </a:r>
            <a:r>
              <a:rPr kumimoji="0" lang="en-US" altLang="de-DE" sz="800" b="0"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trigger </a:t>
            </a:r>
            <a:r>
              <a:rPr kumimoji="0" lang="en-US" altLang="de-DE" sz="800" b="0" i="0" u="none" strike="noStrike" cap="none" normalizeH="0" baseline="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to determine threshold</a:t>
            </a:r>
            <a:r>
              <a:rPr kumimoji="0" lang="en-US" altLang="de-DE" sz="800" b="0"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kumimoji="0" lang="de-DE" altLang="de-DE" sz="500" b="0" i="0" u="none" strike="noStrike" cap="none" normalizeH="0" baseline="0" dirty="0" smtClean="0">
              <a:ln>
                <a:noFill/>
              </a:ln>
              <a:solidFill>
                <a:schemeClr val="bg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800" b="0" i="0" u="none" strike="noStrike" cap="none" normalizeH="0" baseline="3000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4 </a:t>
            </a:r>
            <a:r>
              <a:rPr kumimoji="0" lang="en-US" altLang="de-DE" sz="800" b="0"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For details on provocation and threshold testing see </a:t>
            </a:r>
            <a:r>
              <a:rPr kumimoji="0" lang="en-US" altLang="de-DE" sz="800" b="0" i="0" u="none" strike="noStrike" cap="none" normalizeH="0" baseline="3000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45</a:t>
            </a:r>
            <a:endParaRPr kumimoji="0" lang="de-DE" altLang="de-DE" sz="500" b="0" i="0" u="none" strike="noStrike" cap="none" normalizeH="0" baseline="0" dirty="0" smtClean="0">
              <a:ln>
                <a:noFill/>
              </a:ln>
              <a:solidFill>
                <a:schemeClr val="bg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800" b="0" i="0" u="none" strike="noStrike" cap="none" normalizeH="0" baseline="3000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5 </a:t>
            </a:r>
            <a:r>
              <a:rPr kumimoji="0" lang="en-US" altLang="de-DE" sz="800" b="0"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For patients in specialist care</a:t>
            </a:r>
            <a:endParaRPr kumimoji="0" lang="en-US" altLang="de-DE" sz="1600" b="0" i="0" u="none" strike="noStrike" cap="none" normalizeH="0" baseline="0" dirty="0" smtClean="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3001127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Routine </a:t>
            </a:r>
            <a:r>
              <a:rPr lang="de-DE" dirty="0" err="1" smtClean="0"/>
              <a:t>diagnostic</a:t>
            </a:r>
            <a:r>
              <a:rPr lang="de-DE" dirty="0" smtClean="0"/>
              <a:t> </a:t>
            </a:r>
            <a:r>
              <a:rPr lang="de-DE" dirty="0" err="1" smtClean="0"/>
              <a:t>measures</a:t>
            </a:r>
            <a:r>
              <a:rPr lang="de-DE" dirty="0" smtClean="0"/>
              <a:t> in </a:t>
            </a:r>
            <a:r>
              <a:rPr lang="de-DE" dirty="0" err="1" smtClean="0"/>
              <a:t>acute</a:t>
            </a:r>
            <a:r>
              <a:rPr lang="de-DE" dirty="0" smtClean="0"/>
              <a:t> urticaria</a:t>
            </a:r>
            <a:endParaRPr lang="de-DE" dirty="0"/>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2871893176"/>
              </p:ext>
            </p:extLst>
          </p:nvPr>
        </p:nvGraphicFramePr>
        <p:xfrm>
          <a:off x="1115616" y="2348880"/>
          <a:ext cx="6912768" cy="2448272"/>
        </p:xfrm>
        <a:graphic>
          <a:graphicData uri="http://schemas.openxmlformats.org/drawingml/2006/table">
            <a:tbl>
              <a:tblPr firstRow="1" firstCol="1" bandRow="1"/>
              <a:tblGrid>
                <a:gridCol w="4599189">
                  <a:extLst>
                    <a:ext uri="{9D8B030D-6E8A-4147-A177-3AD203B41FA5}">
                      <a16:colId xmlns:a16="http://schemas.microsoft.com/office/drawing/2014/main" val="85040002"/>
                    </a:ext>
                  </a:extLst>
                </a:gridCol>
                <a:gridCol w="550815">
                  <a:extLst>
                    <a:ext uri="{9D8B030D-6E8A-4147-A177-3AD203B41FA5}">
                      <a16:colId xmlns:a16="http://schemas.microsoft.com/office/drawing/2014/main" val="1655461691"/>
                    </a:ext>
                  </a:extLst>
                </a:gridCol>
                <a:gridCol w="1762764">
                  <a:extLst>
                    <a:ext uri="{9D8B030D-6E8A-4147-A177-3AD203B41FA5}">
                      <a16:colId xmlns:a16="http://schemas.microsoft.com/office/drawing/2014/main" val="1921715600"/>
                    </a:ext>
                  </a:extLst>
                </a:gridCol>
              </a:tblGrid>
              <a:tr h="519987">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Should routine diagnostic measures be performed in acute urticaria?</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695576852"/>
                  </a:ext>
                </a:extLst>
              </a:tr>
              <a:tr h="1538295">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 against</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any routine diagnostic measures in acute spontaneous urticaria.</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Expert consensus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6185989"/>
                  </a:ext>
                </a:extLst>
              </a:tr>
              <a:tr h="389990">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683847299"/>
                  </a:ext>
                </a:extLst>
              </a:tr>
            </a:tbl>
          </a:graphicData>
        </a:graphic>
      </p:graphicFrame>
    </p:spTree>
    <p:extLst>
      <p:ext uri="{BB962C8B-B14F-4D97-AF65-F5344CB8AC3E}">
        <p14:creationId xmlns:p14="http://schemas.microsoft.com/office/powerpoint/2010/main" val="1294171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2400" dirty="0"/>
              <a:t>The aims of the diagnostic work up in patients with </a:t>
            </a:r>
            <a:r>
              <a:rPr lang="en-US" sz="2400" dirty="0" smtClean="0"/>
              <a:t>CSU</a:t>
            </a:r>
            <a:endParaRPr lang="de-DE" sz="2400"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863142303"/>
              </p:ext>
            </p:extLst>
          </p:nvPr>
        </p:nvGraphicFramePr>
        <p:xfrm>
          <a:off x="683568" y="1484784"/>
          <a:ext cx="7920881" cy="4728636"/>
        </p:xfrm>
        <a:graphic>
          <a:graphicData uri="http://schemas.openxmlformats.org/drawingml/2006/table">
            <a:tbl>
              <a:tblPr firstRow="1" firstCol="1" bandRow="1"/>
              <a:tblGrid>
                <a:gridCol w="1543101">
                  <a:extLst>
                    <a:ext uri="{9D8B030D-6E8A-4147-A177-3AD203B41FA5}">
                      <a16:colId xmlns:a16="http://schemas.microsoft.com/office/drawing/2014/main" val="653444336"/>
                    </a:ext>
                  </a:extLst>
                </a:gridCol>
                <a:gridCol w="193548">
                  <a:extLst>
                    <a:ext uri="{9D8B030D-6E8A-4147-A177-3AD203B41FA5}">
                      <a16:colId xmlns:a16="http://schemas.microsoft.com/office/drawing/2014/main" val="3632503641"/>
                    </a:ext>
                  </a:extLst>
                </a:gridCol>
                <a:gridCol w="2061714">
                  <a:extLst>
                    <a:ext uri="{9D8B030D-6E8A-4147-A177-3AD203B41FA5}">
                      <a16:colId xmlns:a16="http://schemas.microsoft.com/office/drawing/2014/main" val="2711983097"/>
                    </a:ext>
                  </a:extLst>
                </a:gridCol>
                <a:gridCol w="2060804">
                  <a:extLst>
                    <a:ext uri="{9D8B030D-6E8A-4147-A177-3AD203B41FA5}">
                      <a16:colId xmlns:a16="http://schemas.microsoft.com/office/drawing/2014/main" val="17921576"/>
                    </a:ext>
                  </a:extLst>
                </a:gridCol>
                <a:gridCol w="2061714">
                  <a:extLst>
                    <a:ext uri="{9D8B030D-6E8A-4147-A177-3AD203B41FA5}">
                      <a16:colId xmlns:a16="http://schemas.microsoft.com/office/drawing/2014/main" val="4111863525"/>
                    </a:ext>
                  </a:extLst>
                </a:gridCol>
              </a:tblGrid>
              <a:tr h="364490">
                <a:tc gridSpan="5">
                  <a:txBody>
                    <a:bodyPr/>
                    <a:lstStyle/>
                    <a:p>
                      <a:pPr algn="ctr">
                        <a:lnSpc>
                          <a:spcPct val="150000"/>
                        </a:lnSpc>
                        <a:spcBef>
                          <a:spcPts val="600"/>
                        </a:spcBef>
                        <a:spcAft>
                          <a:spcPts val="60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What to do in every CSU patient</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804275907"/>
                  </a:ext>
                </a:extLst>
              </a:tr>
              <a:tr h="740552">
                <a:tc gridSpan="2">
                  <a:txBody>
                    <a:bodyPr/>
                    <a:lstStyle/>
                    <a:p>
                      <a:pPr algn="ctr">
                        <a:lnSpc>
                          <a:spcPct val="150000"/>
                        </a:lnSpc>
                        <a:spcBef>
                          <a:spcPts val="400"/>
                        </a:spcBef>
                        <a:spcAft>
                          <a:spcPts val="40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History</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de-DE"/>
                    </a:p>
                  </a:txBody>
                  <a:tcPr/>
                </a:tc>
                <a:tc>
                  <a:txBody>
                    <a:bodyPr/>
                    <a:lstStyle/>
                    <a:p>
                      <a:pPr algn="ctr">
                        <a:lnSpc>
                          <a:spcPct val="150000"/>
                        </a:lnSpc>
                        <a:spcBef>
                          <a:spcPts val="400"/>
                        </a:spcBef>
                        <a:spcAft>
                          <a:spcPts val="40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Physical</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400"/>
                        </a:spcBef>
                        <a:spcAft>
                          <a:spcPts val="40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examination</a:t>
                      </a:r>
                      <a:r>
                        <a:rPr lang="en-US" sz="1400" baseline="30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50000"/>
                        </a:lnSpc>
                        <a:spcBef>
                          <a:spcPts val="400"/>
                        </a:spcBef>
                        <a:spcAft>
                          <a:spcPts val="40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Basic tests</a:t>
                      </a:r>
                      <a:r>
                        <a:rPr lang="en-US" sz="14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50000"/>
                        </a:lnSpc>
                        <a:spcBef>
                          <a:spcPts val="400"/>
                        </a:spcBef>
                        <a:spcAft>
                          <a:spcPts val="40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UCT</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4011787626"/>
                  </a:ext>
                </a:extLst>
              </a:tr>
              <a:tr h="312420">
                <a:tc>
                  <a:txBody>
                    <a:bodyPr/>
                    <a:lstStyle/>
                    <a:p>
                      <a:pPr algn="just">
                        <a:lnSpc>
                          <a:spcPct val="150000"/>
                        </a:lnSpc>
                        <a:spcBef>
                          <a:spcPts val="600"/>
                        </a:spcBef>
                        <a:spcAft>
                          <a:spcPts val="60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onfirm</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a:lnSpc>
                          <a:spcPct val="150000"/>
                        </a:lnSpc>
                        <a:spcBef>
                          <a:spcPts val="600"/>
                        </a:spcBef>
                        <a:spcAft>
                          <a:spcPts val="6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Rule out differential diagnoses</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978160440"/>
                  </a:ext>
                </a:extLst>
              </a:tr>
              <a:tr h="312420">
                <a:tc>
                  <a:txBody>
                    <a:bodyPr/>
                    <a:lstStyle/>
                    <a:p>
                      <a:pPr algn="just">
                        <a:lnSpc>
                          <a:spcPct val="150000"/>
                        </a:lnSpc>
                        <a:spcBef>
                          <a:spcPts val="600"/>
                        </a:spcBef>
                        <a:spcAft>
                          <a:spcPts val="60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ause</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a:lnSpc>
                          <a:spcPct val="150000"/>
                        </a:lnSpc>
                        <a:spcBef>
                          <a:spcPts val="600"/>
                        </a:spcBef>
                        <a:spcAft>
                          <a:spcPts val="6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Look for indicators of </a:t>
                      </a: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CSU</a:t>
                      </a:r>
                      <a:r>
                        <a:rPr lang="en-US" sz="1400" baseline="30000">
                          <a:effectLst/>
                          <a:latin typeface="Times New Roman" panose="02020603050405020304" pitchFamily="18" charset="0"/>
                          <a:ea typeface="Times New Roman" panose="02020603050405020304" pitchFamily="18" charset="0"/>
                          <a:cs typeface="Times New Roman" panose="02020603050405020304" pitchFamily="18" charset="0"/>
                        </a:rPr>
                        <a:t>aiTI</a:t>
                      </a: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CSU</a:t>
                      </a:r>
                      <a:r>
                        <a:rPr lang="en-US" sz="1400" baseline="30000">
                          <a:effectLst/>
                          <a:latin typeface="Times New Roman" panose="02020603050405020304" pitchFamily="18" charset="0"/>
                          <a:ea typeface="Times New Roman" panose="02020603050405020304" pitchFamily="18" charset="0"/>
                          <a:cs typeface="Times New Roman" panose="02020603050405020304" pitchFamily="18" charset="0"/>
                        </a:rPr>
                        <a:t>aiTIIb</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957435510"/>
                  </a:ext>
                </a:extLst>
              </a:tr>
              <a:tr h="312420">
                <a:tc>
                  <a:txBody>
                    <a:bodyPr/>
                    <a:lstStyle/>
                    <a:p>
                      <a:pPr algn="just">
                        <a:lnSpc>
                          <a:spcPct val="150000"/>
                        </a:lnSpc>
                        <a:spcBef>
                          <a:spcPts val="600"/>
                        </a:spcBef>
                        <a:spcAft>
                          <a:spcPts val="60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ofactors</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a:lnSpc>
                          <a:spcPct val="150000"/>
                        </a:lnSpc>
                        <a:spcBef>
                          <a:spcPts val="600"/>
                        </a:spcBef>
                        <a:spcAft>
                          <a:spcPts val="6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Identify potential triggers, aggravators</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390180633"/>
                  </a:ext>
                </a:extLst>
              </a:tr>
              <a:tr h="312420">
                <a:tc>
                  <a:txBody>
                    <a:bodyPr/>
                    <a:lstStyle/>
                    <a:p>
                      <a:pPr algn="just">
                        <a:lnSpc>
                          <a:spcPct val="150000"/>
                        </a:lnSpc>
                        <a:spcBef>
                          <a:spcPts val="600"/>
                        </a:spcBef>
                        <a:spcAft>
                          <a:spcPts val="60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omorbidities</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a:lnSpc>
                          <a:spcPct val="150000"/>
                        </a:lnSpc>
                        <a:spcBef>
                          <a:spcPts val="600"/>
                        </a:spcBef>
                        <a:spcAft>
                          <a:spcPts val="6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e.g. check for CIndU, autoimmunity, mental health</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850235899"/>
                  </a:ext>
                </a:extLst>
              </a:tr>
              <a:tr h="572771">
                <a:tc>
                  <a:txBody>
                    <a:bodyPr/>
                    <a:lstStyle/>
                    <a:p>
                      <a:pPr algn="just">
                        <a:lnSpc>
                          <a:spcPct val="150000"/>
                        </a:lnSpc>
                        <a:spcBef>
                          <a:spcPts val="600"/>
                        </a:spcBef>
                        <a:spcAft>
                          <a:spcPts val="60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onsequences</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a:lnSpc>
                          <a:spcPct val="150000"/>
                        </a:lnSpc>
                        <a:spcBef>
                          <a:spcPts val="600"/>
                        </a:spcBef>
                        <a:spcAft>
                          <a:spcPts val="60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e.g. identify problems with sleep, distress, sexual health, work, social performance</a:t>
                      </a:r>
                      <a:endParaRPr lang="de-DE"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31152761"/>
                  </a:ext>
                </a:extLst>
              </a:tr>
              <a:tr h="312420">
                <a:tc>
                  <a:txBody>
                    <a:bodyPr/>
                    <a:lstStyle/>
                    <a:p>
                      <a:pPr algn="just">
                        <a:lnSpc>
                          <a:spcPct val="150000"/>
                        </a:lnSpc>
                        <a:spcBef>
                          <a:spcPts val="600"/>
                        </a:spcBef>
                        <a:spcAft>
                          <a:spcPts val="60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omponents</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a:lnSpc>
                          <a:spcPct val="150000"/>
                        </a:lnSpc>
                        <a:spcBef>
                          <a:spcPts val="600"/>
                        </a:spcBef>
                        <a:spcAft>
                          <a:spcPts val="6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Assess potential biomarkers or predictors of treatment response</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974113263"/>
                  </a:ext>
                </a:extLst>
              </a:tr>
              <a:tr h="312420">
                <a:tc>
                  <a:txBody>
                    <a:bodyPr/>
                    <a:lstStyle/>
                    <a:p>
                      <a:pPr algn="just">
                        <a:lnSpc>
                          <a:spcPct val="150000"/>
                        </a:lnSpc>
                        <a:spcBef>
                          <a:spcPts val="600"/>
                        </a:spcBef>
                        <a:spcAft>
                          <a:spcPts val="60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ourse</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a:lnSpc>
                          <a:spcPct val="150000"/>
                        </a:lnSpc>
                        <a:spcBef>
                          <a:spcPts val="600"/>
                        </a:spcBef>
                        <a:spcAft>
                          <a:spcPts val="6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Monitor CSU activity, impact and control</a:t>
                      </a:r>
                      <a:endParaRPr lang="de-DE"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128041461"/>
                  </a:ext>
                </a:extLst>
              </a:tr>
              <a:tr h="1128185">
                <a:tc gridSpan="5">
                  <a:txBody>
                    <a:bodyPr/>
                    <a:lstStyle/>
                    <a:p>
                      <a:pPr>
                        <a:spcAft>
                          <a:spcPts val="0"/>
                        </a:spcAft>
                      </a:pPr>
                      <a:r>
                        <a:rPr lang="en-US" sz="1050" dirty="0">
                          <a:effectLst/>
                          <a:latin typeface="Times New Roman" panose="02020603050405020304" pitchFamily="18" charset="0"/>
                          <a:ea typeface="Times New Roman" panose="02020603050405020304" pitchFamily="18" charset="0"/>
                        </a:rPr>
                        <a:t>CSU = chronic spontaneous urticaria; CSU</a:t>
                      </a:r>
                      <a:r>
                        <a:rPr lang="en-US" sz="1050" baseline="30000" dirty="0">
                          <a:effectLst/>
                          <a:latin typeface="Times New Roman" panose="02020603050405020304" pitchFamily="18" charset="0"/>
                          <a:ea typeface="Times New Roman" panose="02020603050405020304" pitchFamily="18" charset="0"/>
                        </a:rPr>
                        <a:t>aiTI </a:t>
                      </a:r>
                      <a:r>
                        <a:rPr lang="en-US" sz="1050" dirty="0">
                          <a:effectLst/>
                          <a:latin typeface="Times New Roman" panose="02020603050405020304" pitchFamily="18" charset="0"/>
                          <a:ea typeface="Times New Roman" panose="02020603050405020304" pitchFamily="18" charset="0"/>
                        </a:rPr>
                        <a:t>= Type I autoimmune (</a:t>
                      </a:r>
                      <a:r>
                        <a:rPr lang="en-US" sz="1050" dirty="0" err="1">
                          <a:effectLst/>
                          <a:latin typeface="Times New Roman" panose="02020603050405020304" pitchFamily="18" charset="0"/>
                          <a:ea typeface="Times New Roman" panose="02020603050405020304" pitchFamily="18" charset="0"/>
                        </a:rPr>
                        <a:t>autoallergic</a:t>
                      </a:r>
                      <a:r>
                        <a:rPr lang="en-US" sz="1050" dirty="0">
                          <a:effectLst/>
                          <a:latin typeface="Times New Roman" panose="02020603050405020304" pitchFamily="18" charset="0"/>
                          <a:ea typeface="Times New Roman" panose="02020603050405020304" pitchFamily="18" charset="0"/>
                        </a:rPr>
                        <a:t>) CSU; CSU</a:t>
                      </a:r>
                      <a:r>
                        <a:rPr lang="en-US" sz="1050" baseline="30000" dirty="0">
                          <a:effectLst/>
                          <a:latin typeface="Times New Roman" panose="02020603050405020304" pitchFamily="18" charset="0"/>
                          <a:ea typeface="Times New Roman" panose="02020603050405020304" pitchFamily="18" charset="0"/>
                        </a:rPr>
                        <a:t>aiTIIb</a:t>
                      </a:r>
                      <a:r>
                        <a:rPr lang="en-US" sz="1050" dirty="0">
                          <a:effectLst/>
                          <a:latin typeface="Times New Roman" panose="02020603050405020304" pitchFamily="18" charset="0"/>
                          <a:ea typeface="Times New Roman" panose="02020603050405020304" pitchFamily="18" charset="0"/>
                        </a:rPr>
                        <a:t> = Type IIb autoimmune CSU; UCT = urticaria control test</a:t>
                      </a:r>
                      <a:endParaRPr lang="de-DE" sz="1050" dirty="0">
                        <a:effectLst/>
                        <a:latin typeface="Times New Roman" panose="02020603050405020304" pitchFamily="18" charset="0"/>
                        <a:ea typeface="Times New Roman" panose="02020603050405020304" pitchFamily="18" charset="0"/>
                      </a:endParaRPr>
                    </a:p>
                    <a:p>
                      <a:pPr algn="just">
                        <a:lnSpc>
                          <a:spcPct val="150000"/>
                        </a:lnSpc>
                        <a:spcAft>
                          <a:spcPts val="0"/>
                        </a:spcAft>
                      </a:pPr>
                      <a:r>
                        <a:rPr lang="en-US" sz="1050" baseline="3000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1050" dirty="0">
                          <a:effectLst/>
                          <a:latin typeface="Times New Roman" panose="02020603050405020304" pitchFamily="18" charset="0"/>
                          <a:ea typeface="Times New Roman" panose="02020603050405020304" pitchFamily="18" charset="0"/>
                          <a:cs typeface="Times New Roman" panose="02020603050405020304" pitchFamily="18" charset="0"/>
                        </a:rPr>
                        <a:t> Including review of patient photo documentation</a:t>
                      </a:r>
                      <a:endParaRPr lang="de-DE"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US" sz="105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050" dirty="0">
                          <a:effectLst/>
                          <a:latin typeface="Times New Roman" panose="02020603050405020304" pitchFamily="18" charset="0"/>
                          <a:ea typeface="Times New Roman" panose="02020603050405020304" pitchFamily="18" charset="0"/>
                          <a:cs typeface="Times New Roman" panose="02020603050405020304" pitchFamily="18" charset="0"/>
                        </a:rPr>
                        <a:t> Differential blood count, CRP/Erythrocyte sedimentation rate; IgG-anti-TPO, total </a:t>
                      </a:r>
                      <a:r>
                        <a:rPr lang="en-US" sz="1050" dirty="0" err="1">
                          <a:effectLst/>
                          <a:latin typeface="Times New Roman" panose="02020603050405020304" pitchFamily="18" charset="0"/>
                          <a:ea typeface="Times New Roman" panose="02020603050405020304" pitchFamily="18" charset="0"/>
                          <a:cs typeface="Times New Roman" panose="02020603050405020304" pitchFamily="18" charset="0"/>
                        </a:rPr>
                        <a:t>IgE</a:t>
                      </a:r>
                      <a:r>
                        <a:rPr lang="en-US" sz="1050" dirty="0">
                          <a:effectLst/>
                          <a:latin typeface="Times New Roman" panose="02020603050405020304" pitchFamily="18" charset="0"/>
                          <a:ea typeface="Times New Roman" panose="02020603050405020304" pitchFamily="18" charset="0"/>
                          <a:cs typeface="Times New Roman" panose="02020603050405020304" pitchFamily="18" charset="0"/>
                        </a:rPr>
                        <a:t> for patients in specialist care</a:t>
                      </a:r>
                      <a:endParaRPr lang="de-DE"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484428806"/>
                  </a:ext>
                </a:extLst>
              </a:tr>
            </a:tbl>
          </a:graphicData>
        </a:graphic>
      </p:graphicFrame>
    </p:spTree>
    <p:extLst>
      <p:ext uri="{BB962C8B-B14F-4D97-AF65-F5344CB8AC3E}">
        <p14:creationId xmlns:p14="http://schemas.microsoft.com/office/powerpoint/2010/main" val="3638639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30622"/>
            <a:ext cx="8229600" cy="562074"/>
          </a:xfrm>
        </p:spPr>
        <p:txBody>
          <a:bodyPr/>
          <a:lstStyle/>
          <a:p>
            <a:r>
              <a:rPr lang="en-US" sz="2400" dirty="0"/>
              <a:t>Diagnostic algorithm for patients presenting with wheals and/or angioedema for longer than 6 weeks</a:t>
            </a:r>
            <a:endParaRPr lang="de-DE" sz="2400" dirty="0"/>
          </a:p>
        </p:txBody>
      </p:sp>
      <p:pic>
        <p:nvPicPr>
          <p:cNvPr id="4" name="Inhaltsplatzhalter 3"/>
          <p:cNvPicPr>
            <a:picLocks noGrp="1" noChangeAspect="1"/>
          </p:cNvPicPr>
          <p:nvPr>
            <p:ph idx="1"/>
          </p:nvPr>
        </p:nvPicPr>
        <p:blipFill rotWithShape="1">
          <a:blip r:embed="rId2"/>
          <a:srcRect l="4954" t="1317" b="1305"/>
          <a:stretch/>
        </p:blipFill>
        <p:spPr>
          <a:xfrm>
            <a:off x="-11573" y="1052736"/>
            <a:ext cx="4690135" cy="5328592"/>
          </a:xfrm>
          <a:prstGeom prst="rect">
            <a:avLst/>
          </a:prstGeom>
        </p:spPr>
      </p:pic>
      <p:sp>
        <p:nvSpPr>
          <p:cNvPr id="5" name="Rechteck 4"/>
          <p:cNvSpPr/>
          <p:nvPr/>
        </p:nvSpPr>
        <p:spPr>
          <a:xfrm>
            <a:off x="4678562" y="1052736"/>
            <a:ext cx="4411686" cy="646331"/>
          </a:xfrm>
          <a:prstGeom prst="rect">
            <a:avLst/>
          </a:prstGeom>
        </p:spPr>
        <p:txBody>
          <a:bodyPr wrap="square">
            <a:spAutoFit/>
          </a:bodyPr>
          <a:lstStyle/>
          <a:p>
            <a:r>
              <a:rPr lang="en-US" sz="1200" dirty="0">
                <a:latin typeface="Times New Roman" panose="02020603050405020304" pitchFamily="18" charset="0"/>
                <a:ea typeface="Calibri" panose="020F0502020204030204" pitchFamily="34" charset="0"/>
              </a:rPr>
              <a:t>AAE: Acquired angioedema due to C1-inhibitor deficiency; ACE-</a:t>
            </a:r>
            <a:r>
              <a:rPr lang="en-US" sz="1200" dirty="0" err="1">
                <a:latin typeface="Times New Roman" panose="02020603050405020304" pitchFamily="18" charset="0"/>
                <a:ea typeface="Calibri" panose="020F0502020204030204" pitchFamily="34" charset="0"/>
              </a:rPr>
              <a:t>Inh</a:t>
            </a:r>
            <a:r>
              <a:rPr lang="en-US" sz="1200" dirty="0">
                <a:latin typeface="Times New Roman" panose="02020603050405020304" pitchFamily="18" charset="0"/>
                <a:ea typeface="Calibri" panose="020F0502020204030204" pitchFamily="34" charset="0"/>
              </a:rPr>
              <a:t>: angiotensin converting enzyme inhibitor; AE: angioedema; AID: Auto-inflammatory disease; HAE: Hereditary angioedema</a:t>
            </a:r>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3925902521"/>
              </p:ext>
            </p:extLst>
          </p:nvPr>
        </p:nvGraphicFramePr>
        <p:xfrm>
          <a:off x="4571999" y="1697861"/>
          <a:ext cx="4569435" cy="4837051"/>
        </p:xfrm>
        <a:graphic>
          <a:graphicData uri="http://schemas.openxmlformats.org/drawingml/2006/table">
            <a:tbl>
              <a:tblPr firstRow="1" firstCol="1" bandRow="1"/>
              <a:tblGrid>
                <a:gridCol w="174553">
                  <a:extLst>
                    <a:ext uri="{9D8B030D-6E8A-4147-A177-3AD203B41FA5}">
                      <a16:colId xmlns:a16="http://schemas.microsoft.com/office/drawing/2014/main" val="1083578725"/>
                    </a:ext>
                  </a:extLst>
                </a:gridCol>
                <a:gridCol w="4394882">
                  <a:extLst>
                    <a:ext uri="{9D8B030D-6E8A-4147-A177-3AD203B41FA5}">
                      <a16:colId xmlns:a16="http://schemas.microsoft.com/office/drawing/2014/main" val="3543818220"/>
                    </a:ext>
                  </a:extLst>
                </a:gridCol>
              </a:tblGrid>
              <a:tr h="348107">
                <a:tc>
                  <a:txBody>
                    <a:bodyPr/>
                    <a:lstStyle/>
                    <a:p>
                      <a:pPr algn="r">
                        <a:lnSpc>
                          <a:spcPct val="150000"/>
                        </a:lnSpc>
                        <a:spcAft>
                          <a:spcPts val="0"/>
                        </a:spcAft>
                      </a:pPr>
                      <a:r>
                        <a:rPr lang="en-US" sz="700" baseline="30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tc>
                  <a:txBody>
                    <a:bodyPr/>
                    <a:lstStyle/>
                    <a:p>
                      <a:pPr>
                        <a:lnSpc>
                          <a:spcPct val="150000"/>
                        </a:lnSpc>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Apart from ACE inhibitors, angiotensin II type 1 receptor blockers (sartans), dipeptidyl peptidase IV inhibitors (gliptins) and neprilysin inhibitors have been described to induce angioedema but much less frequently</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extLst>
                  <a:ext uri="{0D108BD9-81ED-4DB2-BD59-A6C34878D82A}">
                    <a16:rowId xmlns:a16="http://schemas.microsoft.com/office/drawing/2014/main" val="4086409219"/>
                  </a:ext>
                </a:extLst>
              </a:tr>
              <a:tr h="174054">
                <a:tc>
                  <a:txBody>
                    <a:bodyPr/>
                    <a:lstStyle/>
                    <a:p>
                      <a:pPr algn="r">
                        <a:lnSpc>
                          <a:spcPct val="150000"/>
                        </a:lnSpc>
                        <a:spcAft>
                          <a:spcPts val="0"/>
                        </a:spcAft>
                      </a:pPr>
                      <a:r>
                        <a:rPr lang="en-US" sz="7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tc>
                  <a:txBody>
                    <a:bodyPr/>
                    <a:lstStyle/>
                    <a:p>
                      <a:pPr>
                        <a:lnSpc>
                          <a:spcPct val="150000"/>
                        </a:lnSpc>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Patients should be asked for a detailed family history and age of disease onset</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extLst>
                  <a:ext uri="{0D108BD9-81ED-4DB2-BD59-A6C34878D82A}">
                    <a16:rowId xmlns:a16="http://schemas.microsoft.com/office/drawing/2014/main" val="195338424"/>
                  </a:ext>
                </a:extLst>
              </a:tr>
              <a:tr h="522161">
                <a:tc>
                  <a:txBody>
                    <a:bodyPr/>
                    <a:lstStyle/>
                    <a:p>
                      <a:pPr algn="r">
                        <a:lnSpc>
                          <a:spcPct val="150000"/>
                        </a:lnSpc>
                        <a:spcAft>
                          <a:spcPts val="0"/>
                        </a:spcAft>
                      </a:pPr>
                      <a:r>
                        <a:rPr lang="en-US" sz="700" baseline="30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tc>
                  <a:txBody>
                    <a:bodyPr/>
                    <a:lstStyle/>
                    <a:p>
                      <a:pPr>
                        <a:lnSpc>
                          <a:spcPct val="150000"/>
                        </a:lnSpc>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Test for elevated inflammation markers (C-reactive protein, erythrocyte </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sedimentation rate), test for paraproteinemia in adults, look for signs of neutrophil-rich infiltrates in skin biopsy; perform gene mutation analysis for hereditary periodic fever syndromes (e.g. Cryopyrin-associated periodic syndrome), if strongly suspected.</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extLst>
                  <a:ext uri="{0D108BD9-81ED-4DB2-BD59-A6C34878D82A}">
                    <a16:rowId xmlns:a16="http://schemas.microsoft.com/office/drawing/2014/main" val="1942614805"/>
                  </a:ext>
                </a:extLst>
              </a:tr>
              <a:tr h="174054">
                <a:tc>
                  <a:txBody>
                    <a:bodyPr/>
                    <a:lstStyle/>
                    <a:p>
                      <a:pPr algn="r">
                        <a:lnSpc>
                          <a:spcPct val="150000"/>
                        </a:lnSpc>
                        <a:spcAft>
                          <a:spcPts val="0"/>
                        </a:spcAft>
                      </a:pPr>
                      <a:r>
                        <a:rPr lang="en-US" sz="700" baseline="300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tc>
                  <a:txBody>
                    <a:bodyPr/>
                    <a:lstStyle/>
                    <a:p>
                      <a:pPr>
                        <a:lnSpc>
                          <a:spcPct val="150000"/>
                        </a:lnSpc>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Patients should be asked: “For how long does each individual wheal last?”</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extLst>
                  <a:ext uri="{0D108BD9-81ED-4DB2-BD59-A6C34878D82A}">
                    <a16:rowId xmlns:a16="http://schemas.microsoft.com/office/drawing/2014/main" val="3315603264"/>
                  </a:ext>
                </a:extLst>
              </a:tr>
              <a:tr h="348107">
                <a:tc>
                  <a:txBody>
                    <a:bodyPr/>
                    <a:lstStyle/>
                    <a:p>
                      <a:pPr algn="r">
                        <a:lnSpc>
                          <a:spcPct val="150000"/>
                        </a:lnSpc>
                        <a:spcAft>
                          <a:spcPts val="0"/>
                        </a:spcAft>
                      </a:pPr>
                      <a:r>
                        <a:rPr lang="en-US" sz="700" baseline="300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tc>
                  <a:txBody>
                    <a:bodyPr/>
                    <a:lstStyle/>
                    <a:p>
                      <a:pPr>
                        <a:lnSpc>
                          <a:spcPct val="150000"/>
                        </a:lnSpc>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Test for Complement C4, C1-INH levels and function; in addition test for C1q and C1-INH antibodies, if AAE is suspected; do gene mutation analysis, if former tests are unremarkable but patient’s history suggests hereditary angioedema.</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extLst>
                  <a:ext uri="{0D108BD9-81ED-4DB2-BD59-A6C34878D82A}">
                    <a16:rowId xmlns:a16="http://schemas.microsoft.com/office/drawing/2014/main" val="1733342322"/>
                  </a:ext>
                </a:extLst>
              </a:tr>
              <a:tr h="174054">
                <a:tc>
                  <a:txBody>
                    <a:bodyPr/>
                    <a:lstStyle/>
                    <a:p>
                      <a:pPr algn="r">
                        <a:lnSpc>
                          <a:spcPct val="150000"/>
                        </a:lnSpc>
                        <a:spcAft>
                          <a:spcPts val="0"/>
                        </a:spcAft>
                      </a:pPr>
                      <a:r>
                        <a:rPr lang="en-US" sz="700" baseline="3000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tc>
                  <a:txBody>
                    <a:bodyPr/>
                    <a:lstStyle/>
                    <a:p>
                      <a:pPr>
                        <a:lnSpc>
                          <a:spcPct val="150000"/>
                        </a:lnSpc>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Remission should occur within a few days, in rare cases up to 6 months of ACE-inhibitor discontinuation.</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extLst>
                  <a:ext uri="{0D108BD9-81ED-4DB2-BD59-A6C34878D82A}">
                    <a16:rowId xmlns:a16="http://schemas.microsoft.com/office/drawing/2014/main" val="2251166699"/>
                  </a:ext>
                </a:extLst>
              </a:tr>
              <a:tr h="348107">
                <a:tc>
                  <a:txBody>
                    <a:bodyPr/>
                    <a:lstStyle/>
                    <a:p>
                      <a:pPr algn="r">
                        <a:lnSpc>
                          <a:spcPct val="150000"/>
                        </a:lnSpc>
                        <a:spcAft>
                          <a:spcPts val="0"/>
                        </a:spcAft>
                      </a:pPr>
                      <a:r>
                        <a:rPr lang="en-US" sz="700" baseline="3000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tc>
                  <a:txBody>
                    <a:bodyPr/>
                    <a:lstStyle/>
                    <a:p>
                      <a:pPr>
                        <a:lnSpc>
                          <a:spcPct val="150000"/>
                        </a:lnSpc>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Does the biopsy of lesional skin show damage of the small vessels in the papillary and reticular dermis and/or fibrinoid deposits in perivascular and interstitial locations suggestive of urticarial vasculitis?</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extLst>
                  <a:ext uri="{0D108BD9-81ED-4DB2-BD59-A6C34878D82A}">
                    <a16:rowId xmlns:a16="http://schemas.microsoft.com/office/drawing/2014/main" val="2114927603"/>
                  </a:ext>
                </a:extLst>
              </a:tr>
              <a:tr h="174054">
                <a:tc>
                  <a:txBody>
                    <a:bodyPr/>
                    <a:lstStyle/>
                    <a:p>
                      <a:pPr algn="r">
                        <a:lnSpc>
                          <a:spcPct val="150000"/>
                        </a:lnSpc>
                        <a:spcAft>
                          <a:spcPts val="0"/>
                        </a:spcAft>
                      </a:pPr>
                      <a:r>
                        <a:rPr lang="en-US" sz="700" baseline="3000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tc>
                  <a:txBody>
                    <a:bodyPr/>
                    <a:lstStyle/>
                    <a:p>
                      <a:pPr>
                        <a:lnSpc>
                          <a:spcPct val="150000"/>
                        </a:lnSpc>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Patients should be asked: “Can you make your wheals appear? Can you bring out your wheals?”</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extLst>
                  <a:ext uri="{0D108BD9-81ED-4DB2-BD59-A6C34878D82A}">
                    <a16:rowId xmlns:a16="http://schemas.microsoft.com/office/drawing/2014/main" val="1291393111"/>
                  </a:ext>
                </a:extLst>
              </a:tr>
              <a:tr h="348107">
                <a:tc>
                  <a:txBody>
                    <a:bodyPr/>
                    <a:lstStyle/>
                    <a:p>
                      <a:pPr algn="r">
                        <a:lnSpc>
                          <a:spcPct val="150000"/>
                        </a:lnSpc>
                        <a:spcAft>
                          <a:spcPts val="0"/>
                        </a:spcAft>
                      </a:pPr>
                      <a:r>
                        <a:rPr lang="en-US" sz="700" baseline="30000">
                          <a:effectLst/>
                          <a:latin typeface="Times New Roman" panose="02020603050405020304" pitchFamily="18" charset="0"/>
                          <a:ea typeface="Times New Roman" panose="02020603050405020304" pitchFamily="18" charset="0"/>
                          <a:cs typeface="Times New Roman" panose="02020603050405020304" pitchFamily="18" charset="0"/>
                        </a:rPr>
                        <a:t>9</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tc>
                  <a:txBody>
                    <a:bodyPr/>
                    <a:lstStyle/>
                    <a:p>
                      <a:pPr>
                        <a:lnSpc>
                          <a:spcPct val="150000"/>
                        </a:lnSpc>
                        <a:spcAft>
                          <a:spcPts val="0"/>
                        </a:spcAft>
                      </a:pPr>
                      <a:r>
                        <a:rPr lang="en-US" sz="700" dirty="0">
                          <a:effectLst/>
                          <a:latin typeface="Times New Roman" panose="02020603050405020304" pitchFamily="18" charset="0"/>
                          <a:ea typeface="Times New Roman" panose="02020603050405020304" pitchFamily="18" charset="0"/>
                          <a:cs typeface="Times New Roman" panose="02020603050405020304" pitchFamily="18" charset="0"/>
                        </a:rPr>
                        <a:t>In patients with a history suggestive of inducible urticaria standardized provocation testing according to international consensus recommendations </a:t>
                      </a:r>
                      <a:r>
                        <a:rPr lang="en-US" sz="700" baseline="30000" dirty="0">
                          <a:effectLst/>
                          <a:latin typeface="Times New Roman" panose="02020603050405020304" pitchFamily="18" charset="0"/>
                          <a:ea typeface="Times New Roman" panose="02020603050405020304" pitchFamily="18" charset="0"/>
                          <a:cs typeface="Times New Roman" panose="02020603050405020304" pitchFamily="18" charset="0"/>
                        </a:rPr>
                        <a:t>45</a:t>
                      </a:r>
                      <a:r>
                        <a:rPr lang="en-US" sz="700" dirty="0">
                          <a:effectLst/>
                          <a:latin typeface="Times New Roman" panose="02020603050405020304" pitchFamily="18" charset="0"/>
                          <a:ea typeface="Times New Roman" panose="02020603050405020304" pitchFamily="18" charset="0"/>
                          <a:cs typeface="Times New Roman" panose="02020603050405020304" pitchFamily="18" charset="0"/>
                        </a:rPr>
                        <a:t> should be performed.</a:t>
                      </a:r>
                      <a:endParaRPr lang="de-DE" sz="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extLst>
                  <a:ext uri="{0D108BD9-81ED-4DB2-BD59-A6C34878D82A}">
                    <a16:rowId xmlns:a16="http://schemas.microsoft.com/office/drawing/2014/main" val="737098210"/>
                  </a:ext>
                </a:extLst>
              </a:tr>
              <a:tr h="696214">
                <a:tc>
                  <a:txBody>
                    <a:bodyPr/>
                    <a:lstStyle/>
                    <a:p>
                      <a:pPr algn="r">
                        <a:lnSpc>
                          <a:spcPct val="150000"/>
                        </a:lnSpc>
                        <a:spcAft>
                          <a:spcPts val="0"/>
                        </a:spcAft>
                      </a:pPr>
                      <a:r>
                        <a:rPr lang="en-US" sz="700" baseline="300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tc>
                  <a:txBody>
                    <a:bodyPr/>
                    <a:lstStyle/>
                    <a:p>
                      <a:pPr>
                        <a:lnSpc>
                          <a:spcPct val="150000"/>
                        </a:lnSpc>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Acquired autoinflammatory syndromes include Schnitzler’s syndrome as well as systemic-onset juvenile idiopathic arthritis (sJIA) and adult-onset Still’s disease (AOSD); hereditary autoinflammatory syndromes include Cryopyrin-associated periodic syndromes (CAPS) such as familial cold auto-inflammatory syndromes (FCAS), Muckle-Wells syndrome (MWS) and neonatal onset multisystem inflammatory disease (NOMID), more rarely hyper-IgD syndrome (HIDS) and tumor necrosis factor receptor alpha-associated periodic syndrome (TRAPS).</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extLst>
                  <a:ext uri="{0D108BD9-81ED-4DB2-BD59-A6C34878D82A}">
                    <a16:rowId xmlns:a16="http://schemas.microsoft.com/office/drawing/2014/main" val="955973361"/>
                  </a:ext>
                </a:extLst>
              </a:tr>
              <a:tr h="348107">
                <a:tc>
                  <a:txBody>
                    <a:bodyPr/>
                    <a:lstStyle/>
                    <a:p>
                      <a:pPr algn="r">
                        <a:lnSpc>
                          <a:spcPct val="150000"/>
                        </a:lnSpc>
                        <a:spcAft>
                          <a:spcPts val="0"/>
                        </a:spcAft>
                      </a:pPr>
                      <a:r>
                        <a:rPr lang="en-US" sz="700" baseline="30000">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tc>
                  <a:txBody>
                    <a:bodyPr/>
                    <a:lstStyle/>
                    <a:p>
                      <a:pPr>
                        <a:lnSpc>
                          <a:spcPct val="150000"/>
                        </a:lnSpc>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In some rare cases recurrent angioedema is neither mast cell mediator-mediated nor bradykinin-mediated, and the underlying pathomechanisms remain unknown. These rare cases are referred to as “idiopathic angioedema” by some authors.</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extLst>
                  <a:ext uri="{0D108BD9-81ED-4DB2-BD59-A6C34878D82A}">
                    <a16:rowId xmlns:a16="http://schemas.microsoft.com/office/drawing/2014/main" val="3575136129"/>
                  </a:ext>
                </a:extLst>
              </a:tr>
              <a:tr h="696214">
                <a:tc>
                  <a:txBody>
                    <a:bodyPr/>
                    <a:lstStyle/>
                    <a:p>
                      <a:pPr algn="r">
                        <a:lnSpc>
                          <a:spcPct val="150000"/>
                        </a:lnSpc>
                        <a:spcAft>
                          <a:spcPts val="0"/>
                        </a:spcAft>
                      </a:pPr>
                      <a:r>
                        <a:rPr lang="en-US" sz="700" baseline="30000">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de-DE"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tc>
                  <a:txBody>
                    <a:bodyPr/>
                    <a:lstStyle/>
                    <a:p>
                      <a:pPr>
                        <a:lnSpc>
                          <a:spcPct val="150000"/>
                        </a:lnSpc>
                        <a:spcAft>
                          <a:spcPts val="0"/>
                        </a:spcAft>
                      </a:pPr>
                      <a:r>
                        <a:rPr lang="en-US" sz="700" dirty="0">
                          <a:effectLst/>
                          <a:latin typeface="Times New Roman" panose="02020603050405020304" pitchFamily="18" charset="0"/>
                          <a:ea typeface="Times New Roman" panose="02020603050405020304" pitchFamily="18" charset="0"/>
                          <a:cs typeface="Times New Roman" panose="02020603050405020304" pitchFamily="18" charset="0"/>
                        </a:rPr>
                        <a:t>Several subtypes HAE are known: HAE-1: Hereditary angioedema due to C1-Inhibitor deficiency; HAE-2: Hereditary angioedema due to C1-Inhibitor dysfunction; HAE nC1-INH: Hereditary angioedema with normal C1-Inhibitor levels, either due to a mutation in FXII (factor 12), ANGPT1 (angiopoietin-1), PLG (plasminogen), KNG1 (</a:t>
                      </a:r>
                      <a:r>
                        <a:rPr lang="en-US" sz="700" dirty="0" err="1">
                          <a:effectLst/>
                          <a:latin typeface="Times New Roman" panose="02020603050405020304" pitchFamily="18" charset="0"/>
                          <a:ea typeface="Times New Roman" panose="02020603050405020304" pitchFamily="18" charset="0"/>
                          <a:cs typeface="Times New Roman" panose="02020603050405020304" pitchFamily="18" charset="0"/>
                        </a:rPr>
                        <a:t>kininogen</a:t>
                      </a:r>
                      <a:r>
                        <a:rPr lang="en-US" sz="700" dirty="0">
                          <a:effectLst/>
                          <a:latin typeface="Times New Roman" panose="02020603050405020304" pitchFamily="18" charset="0"/>
                          <a:ea typeface="Times New Roman" panose="02020603050405020304" pitchFamily="18" charset="0"/>
                          <a:cs typeface="Times New Roman" panose="02020603050405020304" pitchFamily="18" charset="0"/>
                        </a:rPr>
                        <a:t>), MYOF (</a:t>
                      </a:r>
                      <a:r>
                        <a:rPr lang="en-US" sz="700" dirty="0" err="1">
                          <a:effectLst/>
                          <a:latin typeface="Times New Roman" panose="02020603050405020304" pitchFamily="18" charset="0"/>
                          <a:ea typeface="Times New Roman" panose="02020603050405020304" pitchFamily="18" charset="0"/>
                          <a:cs typeface="Times New Roman" panose="02020603050405020304" pitchFamily="18" charset="0"/>
                        </a:rPr>
                        <a:t>myoferlin</a:t>
                      </a:r>
                      <a:r>
                        <a:rPr lang="en-US" sz="700" dirty="0">
                          <a:effectLst/>
                          <a:latin typeface="Times New Roman" panose="02020603050405020304" pitchFamily="18" charset="0"/>
                          <a:ea typeface="Times New Roman" panose="02020603050405020304" pitchFamily="18" charset="0"/>
                          <a:cs typeface="Times New Roman" panose="02020603050405020304" pitchFamily="18" charset="0"/>
                        </a:rPr>
                        <a:t>), and HS3ST6 (</a:t>
                      </a:r>
                      <a:r>
                        <a:rPr lang="en-US" sz="700" dirty="0" err="1">
                          <a:effectLst/>
                          <a:latin typeface="Times New Roman" panose="02020603050405020304" pitchFamily="18" charset="0"/>
                          <a:ea typeface="Times New Roman" panose="02020603050405020304" pitchFamily="18" charset="0"/>
                          <a:cs typeface="Times New Roman" panose="02020603050405020304" pitchFamily="18" charset="0"/>
                        </a:rPr>
                        <a:t>heparan</a:t>
                      </a:r>
                      <a:r>
                        <a:rPr lang="en-US" sz="700" dirty="0">
                          <a:effectLst/>
                          <a:latin typeface="Times New Roman" panose="02020603050405020304" pitchFamily="18" charset="0"/>
                          <a:ea typeface="Times New Roman" panose="02020603050405020304" pitchFamily="18" charset="0"/>
                          <a:cs typeface="Times New Roman" panose="02020603050405020304" pitchFamily="18" charset="0"/>
                        </a:rPr>
                        <a:t> sulfate-glucosamine 3-O-sulfotransferase 6) or unknown.</a:t>
                      </a:r>
                      <a:endParaRPr lang="de-DE" sz="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216" marR="52216" marT="0" marB="0">
                    <a:lnL>
                      <a:noFill/>
                    </a:lnL>
                    <a:lnR>
                      <a:noFill/>
                    </a:lnR>
                    <a:lnT>
                      <a:noFill/>
                    </a:lnT>
                    <a:lnB>
                      <a:noFill/>
                    </a:lnB>
                  </a:tcPr>
                </a:tc>
                <a:extLst>
                  <a:ext uri="{0D108BD9-81ED-4DB2-BD59-A6C34878D82A}">
                    <a16:rowId xmlns:a16="http://schemas.microsoft.com/office/drawing/2014/main" val="2490024946"/>
                  </a:ext>
                </a:extLst>
              </a:tr>
            </a:tbl>
          </a:graphicData>
        </a:graphic>
      </p:graphicFrame>
    </p:spTree>
    <p:extLst>
      <p:ext uri="{BB962C8B-B14F-4D97-AF65-F5344CB8AC3E}">
        <p14:creationId xmlns:p14="http://schemas.microsoft.com/office/powerpoint/2010/main" val="4208508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Differential diagnoses in </a:t>
            </a:r>
            <a:r>
              <a:rPr lang="de-DE" dirty="0" err="1" smtClean="0"/>
              <a:t>patients</a:t>
            </a:r>
            <a:r>
              <a:rPr lang="de-DE" dirty="0" smtClean="0"/>
              <a:t> with CSU</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674059033"/>
              </p:ext>
            </p:extLst>
          </p:nvPr>
        </p:nvGraphicFramePr>
        <p:xfrm>
          <a:off x="971600" y="2132856"/>
          <a:ext cx="7128792" cy="3024336"/>
        </p:xfrm>
        <a:graphic>
          <a:graphicData uri="http://schemas.openxmlformats.org/drawingml/2006/table">
            <a:tbl>
              <a:tblPr firstRow="1" firstCol="1" bandRow="1"/>
              <a:tblGrid>
                <a:gridCol w="4742914">
                  <a:extLst>
                    <a:ext uri="{9D8B030D-6E8A-4147-A177-3AD203B41FA5}">
                      <a16:colId xmlns:a16="http://schemas.microsoft.com/office/drawing/2014/main" val="541535342"/>
                    </a:ext>
                  </a:extLst>
                </a:gridCol>
                <a:gridCol w="568028">
                  <a:extLst>
                    <a:ext uri="{9D8B030D-6E8A-4147-A177-3AD203B41FA5}">
                      <a16:colId xmlns:a16="http://schemas.microsoft.com/office/drawing/2014/main" val="151759946"/>
                    </a:ext>
                  </a:extLst>
                </a:gridCol>
                <a:gridCol w="1817850">
                  <a:extLst>
                    <a:ext uri="{9D8B030D-6E8A-4147-A177-3AD203B41FA5}">
                      <a16:colId xmlns:a16="http://schemas.microsoft.com/office/drawing/2014/main" val="208966035"/>
                    </a:ext>
                  </a:extLst>
                </a:gridCol>
              </a:tblGrid>
              <a:tr h="1037327">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Should differential diagnoses be considered in patients with chronic spontaneous urticaria?</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450330511"/>
                  </a:ext>
                </a:extLst>
              </a:tr>
              <a:tr h="1534379">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that differential diagnoses be considered in all patients with signs or symptoms suggestive of chronic urticaria based on the guideline algorithm.</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Expert consensus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1310331"/>
                  </a:ext>
                </a:extLst>
              </a:tr>
              <a:tr h="452630">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100%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161594961"/>
                  </a:ext>
                </a:extLst>
              </a:tr>
            </a:tbl>
          </a:graphicData>
        </a:graphic>
      </p:graphicFrame>
    </p:spTree>
    <p:extLst>
      <p:ext uri="{BB962C8B-B14F-4D97-AF65-F5344CB8AC3E}">
        <p14:creationId xmlns:p14="http://schemas.microsoft.com/office/powerpoint/2010/main" val="4050179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Routine </a:t>
            </a:r>
            <a:r>
              <a:rPr lang="de-DE" dirty="0" err="1" smtClean="0"/>
              <a:t>diagnostic</a:t>
            </a:r>
            <a:r>
              <a:rPr lang="de-DE" dirty="0" smtClean="0"/>
              <a:t> </a:t>
            </a:r>
            <a:r>
              <a:rPr lang="de-DE" dirty="0" err="1" smtClean="0"/>
              <a:t>measures</a:t>
            </a:r>
            <a:r>
              <a:rPr lang="de-DE" dirty="0" smtClean="0"/>
              <a:t> in </a:t>
            </a:r>
            <a:r>
              <a:rPr lang="de-DE" dirty="0" err="1"/>
              <a:t>patients</a:t>
            </a:r>
            <a:r>
              <a:rPr lang="de-DE" dirty="0"/>
              <a:t> with CSU</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102695781"/>
              </p:ext>
            </p:extLst>
          </p:nvPr>
        </p:nvGraphicFramePr>
        <p:xfrm>
          <a:off x="971600" y="1916832"/>
          <a:ext cx="7200800" cy="3720567"/>
        </p:xfrm>
        <a:graphic>
          <a:graphicData uri="http://schemas.openxmlformats.org/drawingml/2006/table">
            <a:tbl>
              <a:tblPr firstRow="1" firstCol="1" bandRow="1"/>
              <a:tblGrid>
                <a:gridCol w="4790822">
                  <a:extLst>
                    <a:ext uri="{9D8B030D-6E8A-4147-A177-3AD203B41FA5}">
                      <a16:colId xmlns:a16="http://schemas.microsoft.com/office/drawing/2014/main" val="2136570260"/>
                    </a:ext>
                  </a:extLst>
                </a:gridCol>
                <a:gridCol w="573766">
                  <a:extLst>
                    <a:ext uri="{9D8B030D-6E8A-4147-A177-3AD203B41FA5}">
                      <a16:colId xmlns:a16="http://schemas.microsoft.com/office/drawing/2014/main" val="1601948842"/>
                    </a:ext>
                  </a:extLst>
                </a:gridCol>
                <a:gridCol w="1836212">
                  <a:extLst>
                    <a:ext uri="{9D8B030D-6E8A-4147-A177-3AD203B41FA5}">
                      <a16:colId xmlns:a16="http://schemas.microsoft.com/office/drawing/2014/main" val="3734600973"/>
                    </a:ext>
                  </a:extLst>
                </a:gridCol>
              </a:tblGrid>
              <a:tr h="846936">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What routine diagnostic measures should be performed in chronic spontaneous urticaria?</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618831521"/>
                  </a:ext>
                </a:extLst>
              </a:tr>
              <a:tr h="2507871">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limited investigations. Basic tests include differential blood count, CRP and/or ESR, and in specialized care total IgE and IgG anti-TPO, and more biomarkers as appropriate.</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performing further diagnostic measures based on the patient history and examination, especially in patients with long standing and/or uncontrolled disease.</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Expert consensus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4985934"/>
                  </a:ext>
                </a:extLst>
              </a:tr>
              <a:tr h="317601">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&gt;75%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145837893"/>
                  </a:ext>
                </a:extLst>
              </a:tr>
            </a:tbl>
          </a:graphicData>
        </a:graphic>
      </p:graphicFrame>
    </p:spTree>
    <p:extLst>
      <p:ext uri="{BB962C8B-B14F-4D97-AF65-F5344CB8AC3E}">
        <p14:creationId xmlns:p14="http://schemas.microsoft.com/office/powerpoint/2010/main" val="2579324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02630"/>
            <a:ext cx="8507288" cy="562074"/>
          </a:xfrm>
        </p:spPr>
        <p:txBody>
          <a:bodyPr/>
          <a:lstStyle/>
          <a:p>
            <a:r>
              <a:rPr lang="de-DE" dirty="0"/>
              <a:t>Routine </a:t>
            </a:r>
            <a:r>
              <a:rPr lang="de-DE" dirty="0" err="1"/>
              <a:t>diagnostic</a:t>
            </a:r>
            <a:r>
              <a:rPr lang="de-DE" dirty="0"/>
              <a:t> </a:t>
            </a:r>
            <a:r>
              <a:rPr lang="de-DE" dirty="0" err="1"/>
              <a:t>measures</a:t>
            </a:r>
            <a:r>
              <a:rPr lang="de-DE" dirty="0"/>
              <a:t> in </a:t>
            </a:r>
            <a:r>
              <a:rPr lang="de-DE" dirty="0" err="1"/>
              <a:t>patients</a:t>
            </a:r>
            <a:r>
              <a:rPr lang="de-DE" dirty="0"/>
              <a:t> with </a:t>
            </a:r>
            <a:r>
              <a:rPr lang="de-DE" dirty="0" smtClean="0"/>
              <a:t>CINDU</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630249101"/>
              </p:ext>
            </p:extLst>
          </p:nvPr>
        </p:nvGraphicFramePr>
        <p:xfrm>
          <a:off x="1043608" y="1916832"/>
          <a:ext cx="7128792" cy="3528392"/>
        </p:xfrm>
        <a:graphic>
          <a:graphicData uri="http://schemas.openxmlformats.org/drawingml/2006/table">
            <a:tbl>
              <a:tblPr firstRow="1" firstCol="1" bandRow="1"/>
              <a:tblGrid>
                <a:gridCol w="4742914">
                  <a:extLst>
                    <a:ext uri="{9D8B030D-6E8A-4147-A177-3AD203B41FA5}">
                      <a16:colId xmlns:a16="http://schemas.microsoft.com/office/drawing/2014/main" val="2309672385"/>
                    </a:ext>
                  </a:extLst>
                </a:gridCol>
                <a:gridCol w="568028">
                  <a:extLst>
                    <a:ext uri="{9D8B030D-6E8A-4147-A177-3AD203B41FA5}">
                      <a16:colId xmlns:a16="http://schemas.microsoft.com/office/drawing/2014/main" val="4200703935"/>
                    </a:ext>
                  </a:extLst>
                </a:gridCol>
                <a:gridCol w="1817850">
                  <a:extLst>
                    <a:ext uri="{9D8B030D-6E8A-4147-A177-3AD203B41FA5}">
                      <a16:colId xmlns:a16="http://schemas.microsoft.com/office/drawing/2014/main" val="3391109015"/>
                    </a:ext>
                  </a:extLst>
                </a:gridCol>
              </a:tblGrid>
              <a:tr h="510950">
                <a:tc gridSpan="3">
                  <a:txBody>
                    <a:bodyPr/>
                    <a:lstStyle/>
                    <a:p>
                      <a:pPr algn="ctr">
                        <a:lnSpc>
                          <a:spcPct val="150000"/>
                        </a:lnSpc>
                        <a:spcBef>
                          <a:spcPts val="300"/>
                        </a:spcBef>
                        <a:spcAft>
                          <a:spcPts val="300"/>
                        </a:spcAft>
                      </a:pPr>
                      <a:r>
                        <a:rPr lang="en-US" sz="1600" b="1">
                          <a:effectLst/>
                          <a:latin typeface="Times New Roman" panose="02020603050405020304" pitchFamily="18" charset="0"/>
                          <a:ea typeface="Calibri" panose="020F0502020204030204" pitchFamily="34" charset="0"/>
                          <a:cs typeface="Calibri" panose="020F0502020204030204" pitchFamily="34" charset="0"/>
                        </a:rPr>
                        <a:t>Should routine diagnostic measures be performed in inducible urticaria?</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625813205"/>
                  </a:ext>
                </a:extLst>
              </a:tr>
              <a:tr h="2634230">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using provocation testing to diagnose chronic inducible urticaria.</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using provocation threshold measurements and the UCT to measure disease activity and control in patients with chronic inducible urticaria, respectively.</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Expert consensus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3284215"/>
                  </a:ext>
                </a:extLst>
              </a:tr>
              <a:tr h="383212">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840434393"/>
                  </a:ext>
                </a:extLst>
              </a:tr>
            </a:tbl>
          </a:graphicData>
        </a:graphic>
      </p:graphicFrame>
    </p:spTree>
    <p:extLst>
      <p:ext uri="{BB962C8B-B14F-4D97-AF65-F5344CB8AC3E}">
        <p14:creationId xmlns:p14="http://schemas.microsoft.com/office/powerpoint/2010/main" val="5564172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30622"/>
            <a:ext cx="8229600" cy="562074"/>
          </a:xfrm>
        </p:spPr>
        <p:txBody>
          <a:bodyPr/>
          <a:lstStyle/>
          <a:p>
            <a:r>
              <a:rPr lang="en-US" sz="2400" dirty="0"/>
              <a:t>The urticaria activity score (UAS) and Angioedema Activity Score (AAS) for assessing dis-ease activity in CSU</a:t>
            </a:r>
            <a:endParaRPr lang="de-DE" sz="2400"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262155364"/>
              </p:ext>
            </p:extLst>
          </p:nvPr>
        </p:nvGraphicFramePr>
        <p:xfrm>
          <a:off x="539551" y="1052736"/>
          <a:ext cx="8147249" cy="5389178"/>
        </p:xfrm>
        <a:graphic>
          <a:graphicData uri="http://schemas.openxmlformats.org/drawingml/2006/table">
            <a:tbl>
              <a:tblPr firstRow="1" firstCol="1" bandRow="1" bandCol="1"/>
              <a:tblGrid>
                <a:gridCol w="924970">
                  <a:extLst>
                    <a:ext uri="{9D8B030D-6E8A-4147-A177-3AD203B41FA5}">
                      <a16:colId xmlns:a16="http://schemas.microsoft.com/office/drawing/2014/main" val="863868341"/>
                    </a:ext>
                  </a:extLst>
                </a:gridCol>
                <a:gridCol w="3971575">
                  <a:extLst>
                    <a:ext uri="{9D8B030D-6E8A-4147-A177-3AD203B41FA5}">
                      <a16:colId xmlns:a16="http://schemas.microsoft.com/office/drawing/2014/main" val="2090043527"/>
                    </a:ext>
                  </a:extLst>
                </a:gridCol>
                <a:gridCol w="129538">
                  <a:extLst>
                    <a:ext uri="{9D8B030D-6E8A-4147-A177-3AD203B41FA5}">
                      <a16:colId xmlns:a16="http://schemas.microsoft.com/office/drawing/2014/main" val="2984980053"/>
                    </a:ext>
                  </a:extLst>
                </a:gridCol>
                <a:gridCol w="3121166">
                  <a:extLst>
                    <a:ext uri="{9D8B030D-6E8A-4147-A177-3AD203B41FA5}">
                      <a16:colId xmlns:a16="http://schemas.microsoft.com/office/drawing/2014/main" val="817923513"/>
                    </a:ext>
                  </a:extLst>
                </a:gridCol>
              </a:tblGrid>
              <a:tr h="180936">
                <a:tc gridSpan="4">
                  <a:txBody>
                    <a:bodyPr/>
                    <a:lstStyle/>
                    <a:p>
                      <a:pPr>
                        <a:lnSpc>
                          <a:spcPct val="150000"/>
                        </a:lnSpc>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Urticaria Activity Score (UAS)</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513578591"/>
                  </a:ext>
                </a:extLst>
              </a:tr>
              <a:tr h="180936">
                <a:tc>
                  <a:txBody>
                    <a:bodyPr/>
                    <a:lstStyle/>
                    <a:p>
                      <a:pPr>
                        <a:lnSpc>
                          <a:spcPct val="150000"/>
                        </a:lnSpc>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Score</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50000"/>
                        </a:lnSpc>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Wheals</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a:lnSpc>
                          <a:spcPct val="150000"/>
                        </a:lnSpc>
                        <a:spcAft>
                          <a:spcPts val="0"/>
                        </a:spcAft>
                      </a:pPr>
                      <a:r>
                        <a:rPr lang="en-US" sz="1000" b="1" dirty="0">
                          <a:effectLst/>
                          <a:latin typeface="Times New Roman" panose="02020603050405020304" pitchFamily="18" charset="0"/>
                          <a:ea typeface="Calibri" panose="020F0502020204030204" pitchFamily="34" charset="0"/>
                          <a:cs typeface="Times New Roman" panose="02020603050405020304" pitchFamily="18" charset="0"/>
                        </a:rPr>
                        <a:t>Pruritus</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pPr>
                        <a:lnSpc>
                          <a:spcPct val="150000"/>
                        </a:lnSpc>
                        <a:spcAft>
                          <a:spcPts val="0"/>
                        </a:spcAft>
                      </a:pP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69229004"/>
                  </a:ext>
                </a:extLst>
              </a:tr>
              <a:tr h="180936">
                <a:tc>
                  <a:txBody>
                    <a:bodyPr/>
                    <a:lstStyle/>
                    <a:p>
                      <a:pPr>
                        <a:lnSpc>
                          <a:spcPct val="150000"/>
                        </a:lnSpc>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0</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50000"/>
                        </a:lnSpc>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   None</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nSpc>
                          <a:spcPct val="150000"/>
                        </a:lnSpc>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   None</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pPr>
                        <a:lnSpc>
                          <a:spcPct val="150000"/>
                        </a:lnSpc>
                        <a:spcAft>
                          <a:spcPts val="0"/>
                        </a:spcAft>
                      </a:pP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67897574"/>
                  </a:ext>
                </a:extLst>
              </a:tr>
              <a:tr h="339106">
                <a:tc>
                  <a:txBody>
                    <a:bodyPr/>
                    <a:lstStyle/>
                    <a:p>
                      <a:pPr>
                        <a:lnSpc>
                          <a:spcPct val="150000"/>
                        </a:lnSpc>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80645">
                        <a:lnSpc>
                          <a:spcPct val="150000"/>
                        </a:lnSpc>
                        <a:spcAft>
                          <a:spcPts val="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Mild (&lt;20 wheals/24 h)</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marL="109855">
                        <a:lnSpc>
                          <a:spcPct val="150000"/>
                        </a:lnSpc>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Mild (present but not annoying or troublesome)</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marL="109855">
                        <a:lnSpc>
                          <a:spcPct val="150000"/>
                        </a:lnSpc>
                        <a:spcAft>
                          <a:spcPts val="0"/>
                        </a:spcAft>
                      </a:pP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96827007"/>
                  </a:ext>
                </a:extLst>
              </a:tr>
              <a:tr h="497275">
                <a:tc>
                  <a:txBody>
                    <a:bodyPr/>
                    <a:lstStyle/>
                    <a:p>
                      <a:pPr>
                        <a:lnSpc>
                          <a:spcPct val="150000"/>
                        </a:lnSpc>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2</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80645">
                        <a:lnSpc>
                          <a:spcPct val="150000"/>
                        </a:lnSpc>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Moderate (20–50 wheals/24 h)</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marL="109855">
                        <a:lnSpc>
                          <a:spcPct val="150000"/>
                        </a:lnSpc>
                        <a:spcAft>
                          <a:spcPts val="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Moderate (troublesome but does not interfere with normal daily activity or sleep)</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marL="109855">
                        <a:lnSpc>
                          <a:spcPct val="150000"/>
                        </a:lnSpc>
                        <a:spcAft>
                          <a:spcPts val="0"/>
                        </a:spcAft>
                      </a:pP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2244765"/>
                  </a:ext>
                </a:extLst>
              </a:tr>
              <a:tr h="569758">
                <a:tc>
                  <a:txBody>
                    <a:bodyPr/>
                    <a:lstStyle/>
                    <a:p>
                      <a:pPr>
                        <a:lnSpc>
                          <a:spcPct val="150000"/>
                        </a:lnSpc>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3</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88265">
                        <a:lnSpc>
                          <a:spcPct val="150000"/>
                        </a:lnSpc>
                        <a:spcAft>
                          <a:spcPts val="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Intense (&gt;50 wheals/24 h or large confluent areas of wheals)</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marL="125095">
                        <a:lnSpc>
                          <a:spcPct val="150000"/>
                        </a:lnSpc>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Intense (severe pruritus, which is sufficiently troublesome to interfere with normal daily activity or sleep)</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marL="125095">
                        <a:lnSpc>
                          <a:spcPct val="150000"/>
                        </a:lnSpc>
                        <a:spcAft>
                          <a:spcPts val="0"/>
                        </a:spcAft>
                      </a:pP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0580274"/>
                  </a:ext>
                </a:extLst>
              </a:tr>
              <a:tr h="180936">
                <a:tc gridSpan="4">
                  <a:txBody>
                    <a:bodyPr/>
                    <a:lstStyle/>
                    <a:p>
                      <a:pPr>
                        <a:lnSpc>
                          <a:spcPct val="150000"/>
                        </a:lnSpc>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Angioedema Activity Score (AAS)</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957744742"/>
                  </a:ext>
                </a:extLst>
              </a:tr>
              <a:tr h="180936">
                <a:tc>
                  <a:txBody>
                    <a:bodyPr/>
                    <a:lstStyle/>
                    <a:p>
                      <a:pPr>
                        <a:lnSpc>
                          <a:spcPct val="150000"/>
                        </a:lnSpc>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Score</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marL="88265">
                        <a:lnSpc>
                          <a:spcPct val="150000"/>
                        </a:lnSpc>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Dimension</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de-DE"/>
                    </a:p>
                  </a:txBody>
                  <a:tcPr/>
                </a:tc>
                <a:tc>
                  <a:txBody>
                    <a:bodyPr/>
                    <a:lstStyle/>
                    <a:p>
                      <a:pPr marL="125095">
                        <a:lnSpc>
                          <a:spcPct val="150000"/>
                        </a:lnSpc>
                        <a:spcAft>
                          <a:spcPts val="0"/>
                        </a:spcAft>
                      </a:pPr>
                      <a:r>
                        <a:rPr lang="en-US" sz="1000" b="1" dirty="0">
                          <a:effectLst/>
                          <a:latin typeface="Times New Roman" panose="02020603050405020304" pitchFamily="18" charset="0"/>
                          <a:ea typeface="Calibri" panose="020F0502020204030204" pitchFamily="34" charset="0"/>
                          <a:cs typeface="Times New Roman" panose="02020603050405020304" pitchFamily="18" charset="0"/>
                        </a:rPr>
                        <a:t>Answer options</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008064581"/>
                  </a:ext>
                </a:extLst>
              </a:tr>
              <a:tr h="339106">
                <a:tc>
                  <a:txBody>
                    <a:bodyPr/>
                    <a:lstStyle/>
                    <a:p>
                      <a:pPr>
                        <a:lnSpc>
                          <a:spcPct val="150000"/>
                        </a:lnSpc>
                        <a:spcBef>
                          <a:spcPts val="200"/>
                        </a:spcBef>
                        <a:spcAft>
                          <a:spcPts val="4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90170">
                        <a:lnSpc>
                          <a:spcPct val="150000"/>
                        </a:lnSpc>
                        <a:spcBef>
                          <a:spcPts val="200"/>
                        </a:spcBef>
                        <a:spcAft>
                          <a:spcPts val="4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Have you had a swelling episode in the last 24 hours?</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a:txBody>
                    <a:bodyPr/>
                    <a:lstStyle/>
                    <a:p>
                      <a:pPr marL="125095">
                        <a:lnSpc>
                          <a:spcPct val="150000"/>
                        </a:lnSpc>
                        <a:spcBef>
                          <a:spcPts val="200"/>
                        </a:spcBef>
                        <a:spcAft>
                          <a:spcPts val="4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no, yes</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9521312"/>
                  </a:ext>
                </a:extLst>
              </a:tr>
              <a:tr h="545205">
                <a:tc>
                  <a:txBody>
                    <a:bodyPr/>
                    <a:lstStyle/>
                    <a:p>
                      <a:pPr>
                        <a:lnSpc>
                          <a:spcPct val="150000"/>
                        </a:lnSpc>
                        <a:spcBef>
                          <a:spcPts val="200"/>
                        </a:spcBef>
                        <a:spcAft>
                          <a:spcPts val="4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0–3</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90170">
                        <a:lnSpc>
                          <a:spcPct val="150000"/>
                        </a:lnSpc>
                        <a:spcBef>
                          <a:spcPts val="200"/>
                        </a:spcBef>
                        <a:spcAft>
                          <a:spcPts val="4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At what time(s) of day was this swelling episode(s) present?</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p>
                      <a:pPr marL="90170">
                        <a:lnSpc>
                          <a:spcPct val="150000"/>
                        </a:lnSpc>
                        <a:spcBef>
                          <a:spcPts val="200"/>
                        </a:spcBef>
                        <a:spcAft>
                          <a:spcPts val="4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(please select all applicable times)</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a:txBody>
                    <a:bodyPr/>
                    <a:lstStyle/>
                    <a:p>
                      <a:pPr marL="90170">
                        <a:lnSpc>
                          <a:spcPct val="150000"/>
                        </a:lnSpc>
                        <a:spcBef>
                          <a:spcPts val="200"/>
                        </a:spcBef>
                        <a:spcAft>
                          <a:spcPts val="4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midnight–8 a.m., 8 a.m.–4 p.m., 4 p.m.–midnight </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5635141"/>
                  </a:ext>
                </a:extLst>
              </a:tr>
              <a:tr h="497275">
                <a:tc>
                  <a:txBody>
                    <a:bodyPr/>
                    <a:lstStyle/>
                    <a:p>
                      <a:pPr>
                        <a:lnSpc>
                          <a:spcPct val="150000"/>
                        </a:lnSpc>
                        <a:spcBef>
                          <a:spcPts val="200"/>
                        </a:spcBef>
                        <a:spcAft>
                          <a:spcPts val="4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0–3</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90170">
                        <a:lnSpc>
                          <a:spcPct val="150000"/>
                        </a:lnSpc>
                        <a:spcBef>
                          <a:spcPts val="200"/>
                        </a:spcBef>
                        <a:spcAft>
                          <a:spcPts val="4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How severe is / was the physical discomfort caused by this swelling episode(s) (e.g., pain, burning, itching?)</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a:txBody>
                    <a:bodyPr/>
                    <a:lstStyle/>
                    <a:p>
                      <a:pPr marL="90170">
                        <a:lnSpc>
                          <a:spcPct val="150000"/>
                        </a:lnSpc>
                        <a:spcBef>
                          <a:spcPts val="200"/>
                        </a:spcBef>
                        <a:spcAft>
                          <a:spcPts val="4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no discomfort, slight discomfort, moderate discomfort, severe discomfort</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5846788"/>
                  </a:ext>
                </a:extLst>
              </a:tr>
              <a:tr h="497275">
                <a:tc>
                  <a:txBody>
                    <a:bodyPr/>
                    <a:lstStyle/>
                    <a:p>
                      <a:pPr>
                        <a:lnSpc>
                          <a:spcPct val="150000"/>
                        </a:lnSpc>
                        <a:spcBef>
                          <a:spcPts val="200"/>
                        </a:spcBef>
                        <a:spcAft>
                          <a:spcPts val="4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0–3</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90170">
                        <a:lnSpc>
                          <a:spcPct val="150000"/>
                        </a:lnSpc>
                        <a:spcBef>
                          <a:spcPts val="200"/>
                        </a:spcBef>
                        <a:spcAft>
                          <a:spcPts val="4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Are / were you able to perform your daily activities during this swelling episode(s)?</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a:txBody>
                    <a:bodyPr/>
                    <a:lstStyle/>
                    <a:p>
                      <a:pPr marL="90170">
                        <a:lnSpc>
                          <a:spcPct val="150000"/>
                        </a:lnSpc>
                        <a:spcBef>
                          <a:spcPts val="200"/>
                        </a:spcBef>
                        <a:spcAft>
                          <a:spcPts val="4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no restriction, slight restriction, severe restriction, no activities possible</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7383998"/>
                  </a:ext>
                </a:extLst>
              </a:tr>
              <a:tr h="497275">
                <a:tc>
                  <a:txBody>
                    <a:bodyPr/>
                    <a:lstStyle/>
                    <a:p>
                      <a:pPr>
                        <a:lnSpc>
                          <a:spcPct val="150000"/>
                        </a:lnSpc>
                        <a:spcBef>
                          <a:spcPts val="200"/>
                        </a:spcBef>
                        <a:spcAft>
                          <a:spcPts val="4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0–3</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90170">
                        <a:lnSpc>
                          <a:spcPct val="150000"/>
                        </a:lnSpc>
                        <a:spcBef>
                          <a:spcPts val="200"/>
                        </a:spcBef>
                        <a:spcAft>
                          <a:spcPts val="4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Do / did you feel your appearance is / was adversely affected by this swelling episode(s)?</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a:txBody>
                    <a:bodyPr/>
                    <a:lstStyle/>
                    <a:p>
                      <a:pPr marL="90170">
                        <a:lnSpc>
                          <a:spcPct val="150000"/>
                        </a:lnSpc>
                        <a:spcBef>
                          <a:spcPts val="200"/>
                        </a:spcBef>
                        <a:spcAft>
                          <a:spcPts val="4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no, slightly, moderately, severely</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6355665"/>
                  </a:ext>
                </a:extLst>
              </a:tr>
              <a:tr h="339106">
                <a:tc>
                  <a:txBody>
                    <a:bodyPr/>
                    <a:lstStyle/>
                    <a:p>
                      <a:pPr>
                        <a:lnSpc>
                          <a:spcPct val="150000"/>
                        </a:lnSpc>
                        <a:spcBef>
                          <a:spcPts val="200"/>
                        </a:spcBef>
                        <a:spcAft>
                          <a:spcPts val="4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0–3</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90170">
                        <a:lnSpc>
                          <a:spcPct val="150000"/>
                        </a:lnSpc>
                        <a:spcBef>
                          <a:spcPts val="200"/>
                        </a:spcBef>
                        <a:spcAft>
                          <a:spcPts val="4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How would you rate the overall severity of this swelling episode?</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a:txBody>
                    <a:bodyPr/>
                    <a:lstStyle/>
                    <a:p>
                      <a:pPr marL="90170">
                        <a:lnSpc>
                          <a:spcPct val="150000"/>
                        </a:lnSpc>
                        <a:spcBef>
                          <a:spcPts val="200"/>
                        </a:spcBef>
                        <a:spcAft>
                          <a:spcPts val="40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negligible, mild, moderate, severe</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3137" marR="43137" marT="227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8101720"/>
                  </a:ext>
                </a:extLst>
              </a:tr>
            </a:tbl>
          </a:graphicData>
        </a:graphic>
      </p:graphicFrame>
      <p:sp>
        <p:nvSpPr>
          <p:cNvPr id="5" name="Rechteck 4"/>
          <p:cNvSpPr/>
          <p:nvPr/>
        </p:nvSpPr>
        <p:spPr>
          <a:xfrm>
            <a:off x="-70914" y="6438942"/>
            <a:ext cx="6888979" cy="461665"/>
          </a:xfrm>
          <a:prstGeom prst="rect">
            <a:avLst/>
          </a:prstGeom>
        </p:spPr>
        <p:txBody>
          <a:bodyPr wrap="square">
            <a:spAutoFit/>
          </a:bodyPr>
          <a:lstStyle/>
          <a:p>
            <a:pPr>
              <a:spcAft>
                <a:spcPts val="0"/>
              </a:spcAft>
            </a:pPr>
            <a:r>
              <a:rPr lang="en-US" sz="800" dirty="0">
                <a:solidFill>
                  <a:schemeClr val="bg1"/>
                </a:solidFill>
                <a:latin typeface="Times New Roman" panose="02020603050405020304" pitchFamily="18" charset="0"/>
                <a:ea typeface="Times New Roman" panose="02020603050405020304" pitchFamily="18" charset="0"/>
              </a:rPr>
              <a:t>For the UAS7 the sum of the score (0-3 for wheals + 0-3 for </a:t>
            </a:r>
            <a:r>
              <a:rPr lang="en-US" sz="800" dirty="0" err="1">
                <a:solidFill>
                  <a:schemeClr val="bg1"/>
                </a:solidFill>
                <a:latin typeface="Times New Roman" panose="02020603050405020304" pitchFamily="18" charset="0"/>
                <a:ea typeface="Times New Roman" panose="02020603050405020304" pitchFamily="18" charset="0"/>
              </a:rPr>
              <a:t>pruritis</a:t>
            </a:r>
            <a:r>
              <a:rPr lang="en-US" sz="800" dirty="0">
                <a:solidFill>
                  <a:schemeClr val="bg1"/>
                </a:solidFill>
                <a:latin typeface="Times New Roman" panose="02020603050405020304" pitchFamily="18" charset="0"/>
                <a:ea typeface="Times New Roman" panose="02020603050405020304" pitchFamily="18" charset="0"/>
              </a:rPr>
              <a:t>) for each day is summarized over one week (7 days) for a maximum of 42. For the AAS, </a:t>
            </a:r>
            <a:endParaRPr lang="en-US" sz="800" dirty="0" smtClean="0">
              <a:solidFill>
                <a:schemeClr val="bg1"/>
              </a:solidFill>
              <a:latin typeface="Times New Roman" panose="02020603050405020304" pitchFamily="18" charset="0"/>
              <a:ea typeface="Times New Roman" panose="02020603050405020304" pitchFamily="18" charset="0"/>
            </a:endParaRPr>
          </a:p>
          <a:p>
            <a:pPr>
              <a:spcAft>
                <a:spcPts val="0"/>
              </a:spcAft>
            </a:pPr>
            <a:r>
              <a:rPr lang="en-US" sz="800" dirty="0" smtClean="0">
                <a:solidFill>
                  <a:schemeClr val="bg1"/>
                </a:solidFill>
                <a:latin typeface="Times New Roman" panose="02020603050405020304" pitchFamily="18" charset="0"/>
                <a:ea typeface="Times New Roman" panose="02020603050405020304" pitchFamily="18" charset="0"/>
              </a:rPr>
              <a:t>scores </a:t>
            </a:r>
            <a:r>
              <a:rPr lang="en-US" sz="800" dirty="0">
                <a:solidFill>
                  <a:schemeClr val="bg1"/>
                </a:solidFill>
                <a:latin typeface="Times New Roman" panose="02020603050405020304" pitchFamily="18" charset="0"/>
                <a:ea typeface="Times New Roman" panose="02020603050405020304" pitchFamily="18" charset="0"/>
              </a:rPr>
              <a:t>are summed up to an AAS day sum score (0-15), 7 AAS day sum scores to an AAS week sum score (AAS7, 0-105), and 4 ASS week sum scores may be summed up to an AAS 4-week sum score (AAS28, 0-420). Copyright for UAS: GA²LEN; copyright for AAS (UK version): MOXIE GmbH (www.moxie-gmbh.de)</a:t>
            </a:r>
            <a:endParaRPr lang="de-DE" sz="5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82389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02630"/>
            <a:ext cx="8363272" cy="562074"/>
          </a:xfrm>
        </p:spPr>
        <p:txBody>
          <a:bodyPr/>
          <a:lstStyle/>
          <a:p>
            <a:r>
              <a:rPr lang="en-US" dirty="0"/>
              <a:t>Assessment of disease activity, impact and </a:t>
            </a:r>
            <a:r>
              <a:rPr lang="en-US" dirty="0" smtClean="0"/>
              <a:t>control I</a:t>
            </a:r>
            <a:endParaRPr lang="de-DE" dirty="0"/>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2770910168"/>
              </p:ext>
            </p:extLst>
          </p:nvPr>
        </p:nvGraphicFramePr>
        <p:xfrm>
          <a:off x="1254460" y="2204864"/>
          <a:ext cx="6768752" cy="2952328"/>
        </p:xfrm>
        <a:graphic>
          <a:graphicData uri="http://schemas.openxmlformats.org/drawingml/2006/table">
            <a:tbl>
              <a:tblPr firstRow="1" firstCol="1" bandRow="1"/>
              <a:tblGrid>
                <a:gridCol w="4503373">
                  <a:extLst>
                    <a:ext uri="{9D8B030D-6E8A-4147-A177-3AD203B41FA5}">
                      <a16:colId xmlns:a16="http://schemas.microsoft.com/office/drawing/2014/main" val="1620333604"/>
                    </a:ext>
                  </a:extLst>
                </a:gridCol>
                <a:gridCol w="539340">
                  <a:extLst>
                    <a:ext uri="{9D8B030D-6E8A-4147-A177-3AD203B41FA5}">
                      <a16:colId xmlns:a16="http://schemas.microsoft.com/office/drawing/2014/main" val="4169625915"/>
                    </a:ext>
                  </a:extLst>
                </a:gridCol>
                <a:gridCol w="1726039">
                  <a:extLst>
                    <a:ext uri="{9D8B030D-6E8A-4147-A177-3AD203B41FA5}">
                      <a16:colId xmlns:a16="http://schemas.microsoft.com/office/drawing/2014/main" val="306069037"/>
                    </a:ext>
                  </a:extLst>
                </a:gridCol>
              </a:tblGrid>
              <a:tr h="1034392">
                <a:tc gridSpan="3">
                  <a:txBody>
                    <a:bodyPr/>
                    <a:lstStyle/>
                    <a:p>
                      <a:pPr algn="ctr">
                        <a:lnSpc>
                          <a:spcPct val="150000"/>
                        </a:lnSpc>
                        <a:spcBef>
                          <a:spcPts val="600"/>
                        </a:spcBef>
                        <a:spcAft>
                          <a:spcPts val="600"/>
                        </a:spcAft>
                      </a:pPr>
                      <a:r>
                        <a:rPr lang="en-US" sz="1600" b="1" dirty="0" smtClean="0">
                          <a:effectLst/>
                          <a:latin typeface="Times New Roman" panose="02020603050405020304" pitchFamily="18" charset="0"/>
                          <a:ea typeface="Calibri" panose="020F0502020204030204" pitchFamily="34" charset="0"/>
                          <a:cs typeface="Times New Roman" panose="02020603050405020304" pitchFamily="18" charset="0"/>
                        </a:rPr>
                        <a:t>Should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patients with chronic urticaria be assessed for disease activity, impact, and control?</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284286172"/>
                  </a:ext>
                </a:extLst>
              </a:tr>
              <a:tr h="1530039">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that patients with CU be assessed for disease activity, impact, and control at every visit.</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a:txBody>
                    <a:bodyPr/>
                    <a:lstStyle/>
                    <a:p>
                      <a:pPr algn="ctr">
                        <a:lnSpc>
                          <a:spcPct val="150000"/>
                        </a:lnSpc>
                        <a:spcBef>
                          <a:spcPts val="600"/>
                        </a:spcBef>
                        <a:spcAft>
                          <a:spcPts val="6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0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6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Expert consensus</a:t>
                      </a:r>
                      <a:endParaRPr lang="de-D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1549537"/>
                  </a:ext>
                </a:extLst>
              </a:tr>
              <a:tr h="387897">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662946816"/>
                  </a:ext>
                </a:extLst>
              </a:tr>
            </a:tbl>
          </a:graphicData>
        </a:graphic>
      </p:graphicFrame>
    </p:spTree>
    <p:extLst>
      <p:ext uri="{BB962C8B-B14F-4D97-AF65-F5344CB8AC3E}">
        <p14:creationId xmlns:p14="http://schemas.microsoft.com/office/powerpoint/2010/main" val="1724007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nhaltsplatzhalter 4"/>
          <p:cNvPicPr>
            <a:picLocks noGrp="1" noChangeAspect="1"/>
          </p:cNvPicPr>
          <p:nvPr>
            <p:ph idx="1"/>
          </p:nvPr>
        </p:nvPicPr>
        <p:blipFill rotWithShape="1">
          <a:blip r:embed="rId2"/>
          <a:srcRect t="1141"/>
          <a:stretch/>
        </p:blipFill>
        <p:spPr>
          <a:xfrm>
            <a:off x="179512" y="44624"/>
            <a:ext cx="5112568" cy="6768752"/>
          </a:xfrm>
          <a:prstGeom prst="rect">
            <a:avLst/>
          </a:prstGeom>
          <a:ln cmpd="sng">
            <a:solidFill>
              <a:schemeClr val="tx1"/>
            </a:solidFill>
          </a:ln>
        </p:spPr>
      </p:pic>
      <p:sp>
        <p:nvSpPr>
          <p:cNvPr id="6" name="Rechteck 5"/>
          <p:cNvSpPr/>
          <p:nvPr/>
        </p:nvSpPr>
        <p:spPr>
          <a:xfrm>
            <a:off x="5399584" y="1412776"/>
            <a:ext cx="3744416" cy="4893647"/>
          </a:xfrm>
          <a:prstGeom prst="rect">
            <a:avLst/>
          </a:prstGeom>
        </p:spPr>
        <p:txBody>
          <a:bodyPr wrap="square">
            <a:spAutoFit/>
          </a:bodyPr>
          <a:lstStyle/>
          <a:p>
            <a:r>
              <a:rPr lang="en-US" sz="2000" b="1" dirty="0" smtClean="0">
                <a:solidFill>
                  <a:srgbClr val="000000"/>
                </a:solidFill>
                <a:latin typeface="Calibri" panose="020F0502020204030204" pitchFamily="34" charset="0"/>
                <a:cs typeface="Calibri" panose="020F0502020204030204" pitchFamily="34" charset="0"/>
              </a:rPr>
              <a:t>Guideline </a:t>
            </a:r>
            <a:r>
              <a:rPr lang="en-US" sz="2000" b="1" dirty="0" smtClean="0">
                <a:solidFill>
                  <a:srgbClr val="000000"/>
                </a:solidFill>
                <a:latin typeface="Calibri" panose="020F0502020204030204" pitchFamily="34" charset="0"/>
                <a:cs typeface="Calibri" panose="020F0502020204030204" pitchFamily="34" charset="0"/>
              </a:rPr>
              <a:t>coordinators:</a:t>
            </a:r>
          </a:p>
          <a:p>
            <a:r>
              <a:rPr lang="en-US" sz="1800" dirty="0" smtClean="0">
                <a:solidFill>
                  <a:srgbClr val="000000"/>
                </a:solidFill>
                <a:latin typeface="Calibri" panose="020F0502020204030204" pitchFamily="34" charset="0"/>
                <a:cs typeface="Calibri" panose="020F0502020204030204" pitchFamily="34" charset="0"/>
              </a:rPr>
              <a:t>Prof. Dr. med. Marcus Maurer (MD)</a:t>
            </a:r>
          </a:p>
          <a:p>
            <a:r>
              <a:rPr lang="en-US" sz="1800" dirty="0" smtClean="0">
                <a:solidFill>
                  <a:srgbClr val="000000"/>
                </a:solidFill>
                <a:latin typeface="Calibri" panose="020F0502020204030204" pitchFamily="34" charset="0"/>
                <a:cs typeface="Calibri" panose="020F0502020204030204" pitchFamily="34" charset="0"/>
              </a:rPr>
              <a:t>Prof. Dr. med. Torsten Zuberbier (MD)</a:t>
            </a:r>
          </a:p>
          <a:p>
            <a:endParaRPr lang="en-US" sz="2000" b="1" dirty="0" smtClean="0">
              <a:solidFill>
                <a:srgbClr val="000000"/>
              </a:solidFill>
              <a:latin typeface="Calibri" panose="020F0502020204030204" pitchFamily="34" charset="0"/>
              <a:cs typeface="Calibri" panose="020F0502020204030204" pitchFamily="34" charset="0"/>
            </a:endParaRPr>
          </a:p>
          <a:p>
            <a:r>
              <a:rPr lang="en-US" sz="2000" b="1" dirty="0" smtClean="0">
                <a:solidFill>
                  <a:srgbClr val="000000"/>
                </a:solidFill>
                <a:latin typeface="Calibri" panose="020F0502020204030204" pitchFamily="34" charset="0"/>
                <a:cs typeface="Calibri" panose="020F0502020204030204" pitchFamily="34" charset="0"/>
              </a:rPr>
              <a:t>How </a:t>
            </a:r>
            <a:r>
              <a:rPr lang="en-US" sz="2000" b="1" dirty="0">
                <a:solidFill>
                  <a:srgbClr val="000000"/>
                </a:solidFill>
                <a:latin typeface="Calibri" panose="020F0502020204030204" pitchFamily="34" charset="0"/>
                <a:cs typeface="Calibri" panose="020F0502020204030204" pitchFamily="34" charset="0"/>
              </a:rPr>
              <a:t>to </a:t>
            </a:r>
            <a:r>
              <a:rPr lang="en-US" sz="2000" b="1" dirty="0" smtClean="0">
                <a:solidFill>
                  <a:srgbClr val="000000"/>
                </a:solidFill>
                <a:latin typeface="Calibri" panose="020F0502020204030204" pitchFamily="34" charset="0"/>
                <a:cs typeface="Calibri" panose="020F0502020204030204" pitchFamily="34" charset="0"/>
              </a:rPr>
              <a:t>cite: </a:t>
            </a:r>
          </a:p>
          <a:p>
            <a:r>
              <a:rPr lang="en-US" sz="1800" dirty="0" smtClean="0">
                <a:solidFill>
                  <a:srgbClr val="000000"/>
                </a:solidFill>
                <a:latin typeface="Calibri" panose="020F0502020204030204" pitchFamily="34" charset="0"/>
                <a:cs typeface="Calibri" panose="020F0502020204030204" pitchFamily="34" charset="0"/>
              </a:rPr>
              <a:t>Zuberbier </a:t>
            </a:r>
            <a:r>
              <a:rPr lang="en-US" sz="1800" dirty="0">
                <a:solidFill>
                  <a:srgbClr val="000000"/>
                </a:solidFill>
                <a:latin typeface="Calibri" panose="020F0502020204030204" pitchFamily="34" charset="0"/>
                <a:cs typeface="Calibri" panose="020F0502020204030204" pitchFamily="34" charset="0"/>
              </a:rPr>
              <a:t>T, Abdul </a:t>
            </a:r>
            <a:r>
              <a:rPr lang="en-US" sz="1800" dirty="0" err="1">
                <a:solidFill>
                  <a:srgbClr val="000000"/>
                </a:solidFill>
                <a:latin typeface="Calibri" panose="020F0502020204030204" pitchFamily="34" charset="0"/>
                <a:cs typeface="Calibri" panose="020F0502020204030204" pitchFamily="34" charset="0"/>
              </a:rPr>
              <a:t>Latiff</a:t>
            </a:r>
            <a:r>
              <a:rPr lang="en-US" sz="1800" dirty="0">
                <a:solidFill>
                  <a:srgbClr val="000000"/>
                </a:solidFill>
                <a:latin typeface="Calibri" panose="020F0502020204030204" pitchFamily="34" charset="0"/>
                <a:cs typeface="Calibri" panose="020F0502020204030204" pitchFamily="34" charset="0"/>
              </a:rPr>
              <a:t> AH,</a:t>
            </a:r>
          </a:p>
          <a:p>
            <a:r>
              <a:rPr lang="de-DE" sz="1800" dirty="0" err="1">
                <a:solidFill>
                  <a:srgbClr val="000000"/>
                </a:solidFill>
                <a:latin typeface="Calibri" panose="020F0502020204030204" pitchFamily="34" charset="0"/>
                <a:cs typeface="Calibri" panose="020F0502020204030204" pitchFamily="34" charset="0"/>
              </a:rPr>
              <a:t>Abuzakouk</a:t>
            </a:r>
            <a:r>
              <a:rPr lang="de-DE" sz="1800" dirty="0">
                <a:solidFill>
                  <a:srgbClr val="000000"/>
                </a:solidFill>
                <a:latin typeface="Calibri" panose="020F0502020204030204" pitchFamily="34" charset="0"/>
                <a:cs typeface="Calibri" panose="020F0502020204030204" pitchFamily="34" charset="0"/>
              </a:rPr>
              <a:t> M, et al. The international EAACI/GA²LEN/</a:t>
            </a:r>
          </a:p>
          <a:p>
            <a:r>
              <a:rPr lang="en-US" sz="1800" dirty="0">
                <a:solidFill>
                  <a:srgbClr val="000000"/>
                </a:solidFill>
                <a:latin typeface="Calibri" panose="020F0502020204030204" pitchFamily="34" charset="0"/>
                <a:cs typeface="Calibri" panose="020F0502020204030204" pitchFamily="34" charset="0"/>
              </a:rPr>
              <a:t>EuroGuiDerm/APAAACI guideline for the definition,</a:t>
            </a:r>
          </a:p>
          <a:p>
            <a:r>
              <a:rPr lang="en-US" sz="1800" dirty="0">
                <a:solidFill>
                  <a:srgbClr val="000000"/>
                </a:solidFill>
                <a:latin typeface="Calibri" panose="020F0502020204030204" pitchFamily="34" charset="0"/>
                <a:cs typeface="Calibri" panose="020F0502020204030204" pitchFamily="34" charset="0"/>
              </a:rPr>
              <a:t>classification, diagnosis, and management of urticaria. </a:t>
            </a:r>
            <a:r>
              <a:rPr lang="en-US" sz="1800" i="1" dirty="0">
                <a:solidFill>
                  <a:srgbClr val="000000"/>
                </a:solidFill>
                <a:latin typeface="Calibri" panose="020F0502020204030204" pitchFamily="34" charset="0"/>
                <a:cs typeface="Calibri" panose="020F0502020204030204" pitchFamily="34" charset="0"/>
              </a:rPr>
              <a:t>Allergy</a:t>
            </a:r>
            <a:r>
              <a:rPr lang="en-US" sz="1800" dirty="0">
                <a:solidFill>
                  <a:srgbClr val="000000"/>
                </a:solidFill>
                <a:latin typeface="Calibri" panose="020F0502020204030204" pitchFamily="34" charset="0"/>
                <a:cs typeface="Calibri" panose="020F0502020204030204" pitchFamily="34" charset="0"/>
              </a:rPr>
              <a:t>.</a:t>
            </a:r>
          </a:p>
          <a:p>
            <a:r>
              <a:rPr lang="de-DE" sz="1800" dirty="0">
                <a:solidFill>
                  <a:srgbClr val="000000"/>
                </a:solidFill>
                <a:latin typeface="Calibri" panose="020F0502020204030204" pitchFamily="34" charset="0"/>
                <a:cs typeface="Calibri" panose="020F0502020204030204" pitchFamily="34" charset="0"/>
              </a:rPr>
              <a:t>2021;00:1–33.</a:t>
            </a:r>
          </a:p>
          <a:p>
            <a:r>
              <a:rPr lang="de-DE" sz="1800" dirty="0" smtClean="0">
                <a:solidFill>
                  <a:srgbClr val="000000"/>
                </a:solidFill>
                <a:latin typeface="Calibri" panose="020F0502020204030204" pitchFamily="34" charset="0"/>
                <a:cs typeface="Calibri" panose="020F0502020204030204" pitchFamily="34" charset="0"/>
              </a:rPr>
              <a:t>doi:</a:t>
            </a:r>
            <a:r>
              <a:rPr lang="de-DE" sz="1800" dirty="0" smtClean="0">
                <a:solidFill>
                  <a:srgbClr val="0000FF"/>
                </a:solidFill>
                <a:latin typeface="Calibri" panose="020F0502020204030204" pitchFamily="34" charset="0"/>
                <a:cs typeface="Calibri" panose="020F0502020204030204" pitchFamily="34" charset="0"/>
              </a:rPr>
              <a:t>10.1111/all.15090</a:t>
            </a:r>
          </a:p>
          <a:p>
            <a:endParaRPr lang="de-DE" sz="1800" dirty="0">
              <a:solidFill>
                <a:srgbClr val="0000FF"/>
              </a:solidFill>
              <a:latin typeface="Calibri" panose="020F0502020204030204" pitchFamily="34" charset="0"/>
              <a:cs typeface="Calibri" panose="020F0502020204030204" pitchFamily="34" charset="0"/>
            </a:endParaRPr>
          </a:p>
          <a:p>
            <a:r>
              <a:rPr lang="de-DE" sz="2000" b="1" dirty="0">
                <a:solidFill>
                  <a:srgbClr val="000000"/>
                </a:solidFill>
                <a:latin typeface="Calibri" panose="020F0502020204030204" pitchFamily="34" charset="0"/>
                <a:cs typeface="Calibri" panose="020F0502020204030204" pitchFamily="34" charset="0"/>
              </a:rPr>
              <a:t>Copyright:</a:t>
            </a:r>
          </a:p>
          <a:p>
            <a:r>
              <a:rPr lang="de-DE" sz="1800" dirty="0" smtClean="0">
                <a:latin typeface="Calibri" panose="020F0502020204030204" pitchFamily="34" charset="0"/>
                <a:cs typeface="Calibri" panose="020F0502020204030204" pitchFamily="34" charset="0"/>
              </a:rPr>
              <a:t>© 2021 GA</a:t>
            </a:r>
            <a:r>
              <a:rPr lang="de-DE" sz="1800" baseline="30000" dirty="0" smtClean="0">
                <a:latin typeface="Calibri" panose="020F0502020204030204" pitchFamily="34" charset="0"/>
                <a:cs typeface="Calibri" panose="020F0502020204030204" pitchFamily="34" charset="0"/>
              </a:rPr>
              <a:t>2</a:t>
            </a:r>
            <a:r>
              <a:rPr lang="de-DE" sz="1800" dirty="0" smtClean="0">
                <a:latin typeface="Calibri" panose="020F0502020204030204" pitchFamily="34" charset="0"/>
                <a:cs typeface="Calibri" panose="020F0502020204030204" pitchFamily="34" charset="0"/>
              </a:rPr>
              <a:t>LEN</a:t>
            </a:r>
            <a:endParaRPr lang="de-DE"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02352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02630"/>
            <a:ext cx="8507288" cy="562074"/>
          </a:xfrm>
        </p:spPr>
        <p:txBody>
          <a:bodyPr/>
          <a:lstStyle/>
          <a:p>
            <a:r>
              <a:rPr lang="en-US" dirty="0"/>
              <a:t>Assessment of disease activity, impact and </a:t>
            </a:r>
            <a:r>
              <a:rPr lang="en-US" dirty="0" smtClean="0"/>
              <a:t>control II</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47300991"/>
              </p:ext>
            </p:extLst>
          </p:nvPr>
        </p:nvGraphicFramePr>
        <p:xfrm>
          <a:off x="1115616" y="2276872"/>
          <a:ext cx="6995120" cy="2880320"/>
        </p:xfrm>
        <a:graphic>
          <a:graphicData uri="http://schemas.openxmlformats.org/drawingml/2006/table">
            <a:tbl>
              <a:tblPr firstRow="1" firstCol="1" bandRow="1"/>
              <a:tblGrid>
                <a:gridCol w="4653980">
                  <a:extLst>
                    <a:ext uri="{9D8B030D-6E8A-4147-A177-3AD203B41FA5}">
                      <a16:colId xmlns:a16="http://schemas.microsoft.com/office/drawing/2014/main" val="2336819616"/>
                    </a:ext>
                  </a:extLst>
                </a:gridCol>
                <a:gridCol w="557377">
                  <a:extLst>
                    <a:ext uri="{9D8B030D-6E8A-4147-A177-3AD203B41FA5}">
                      <a16:colId xmlns:a16="http://schemas.microsoft.com/office/drawing/2014/main" val="3639367294"/>
                    </a:ext>
                  </a:extLst>
                </a:gridCol>
                <a:gridCol w="1783763">
                  <a:extLst>
                    <a:ext uri="{9D8B030D-6E8A-4147-A177-3AD203B41FA5}">
                      <a16:colId xmlns:a16="http://schemas.microsoft.com/office/drawing/2014/main" val="2759117900"/>
                    </a:ext>
                  </a:extLst>
                </a:gridCol>
              </a:tblGrid>
              <a:tr h="977999">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Which instruments should be used to assess and monitor disease activity in chronic spontaneous urticaria patients?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796270999"/>
                  </a:ext>
                </a:extLst>
              </a:tr>
              <a:tr h="1535571">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 </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use of the urticaria activity score, UAS7, and/or of the angioedema activity score, AAS, for assessing disease activity in patients with chronic spontaneous urticaria.</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Expert consensus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283511"/>
                  </a:ext>
                </a:extLst>
              </a:tr>
              <a:tr h="366750">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856137582"/>
                  </a:ext>
                </a:extLst>
              </a:tr>
            </a:tbl>
          </a:graphicData>
        </a:graphic>
      </p:graphicFrame>
    </p:spTree>
    <p:extLst>
      <p:ext uri="{BB962C8B-B14F-4D97-AF65-F5344CB8AC3E}">
        <p14:creationId xmlns:p14="http://schemas.microsoft.com/office/powerpoint/2010/main" val="2056521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02630"/>
            <a:ext cx="8651304" cy="562074"/>
          </a:xfrm>
        </p:spPr>
        <p:txBody>
          <a:bodyPr/>
          <a:lstStyle/>
          <a:p>
            <a:r>
              <a:rPr lang="en-US" dirty="0"/>
              <a:t>Assessment of disease activity, impact and </a:t>
            </a:r>
            <a:r>
              <a:rPr lang="en-US" dirty="0" smtClean="0"/>
              <a:t>control III</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976385601"/>
              </p:ext>
            </p:extLst>
          </p:nvPr>
        </p:nvGraphicFramePr>
        <p:xfrm>
          <a:off x="1043608" y="2204864"/>
          <a:ext cx="7128792" cy="3024335"/>
        </p:xfrm>
        <a:graphic>
          <a:graphicData uri="http://schemas.openxmlformats.org/drawingml/2006/table">
            <a:tbl>
              <a:tblPr firstRow="1" firstCol="1" bandRow="1"/>
              <a:tblGrid>
                <a:gridCol w="4742914">
                  <a:extLst>
                    <a:ext uri="{9D8B030D-6E8A-4147-A177-3AD203B41FA5}">
                      <a16:colId xmlns:a16="http://schemas.microsoft.com/office/drawing/2014/main" val="1677742047"/>
                    </a:ext>
                  </a:extLst>
                </a:gridCol>
                <a:gridCol w="568028">
                  <a:extLst>
                    <a:ext uri="{9D8B030D-6E8A-4147-A177-3AD203B41FA5}">
                      <a16:colId xmlns:a16="http://schemas.microsoft.com/office/drawing/2014/main" val="1554165307"/>
                    </a:ext>
                  </a:extLst>
                </a:gridCol>
                <a:gridCol w="1817850">
                  <a:extLst>
                    <a:ext uri="{9D8B030D-6E8A-4147-A177-3AD203B41FA5}">
                      <a16:colId xmlns:a16="http://schemas.microsoft.com/office/drawing/2014/main" val="3120253222"/>
                    </a:ext>
                  </a:extLst>
                </a:gridCol>
              </a:tblGrid>
              <a:tr h="1039886">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Which instruments should be used to assess and monitor quality of life impairment in chronic spontaneous urticaria patients?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423742180"/>
                  </a:ext>
                </a:extLst>
              </a:tr>
              <a:tr h="1594492">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 </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use of the chronic urticaria quality of life questionnaire, CU-Q2oL, and the angioedema quality of life questionnaire, AE-QoL, for assessing quality of life impairment in patients with chronic spontaneous urticaria.</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Expert consensus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7891117"/>
                  </a:ext>
                </a:extLst>
              </a:tr>
              <a:tr h="389957">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507181286"/>
                  </a:ext>
                </a:extLst>
              </a:tr>
            </a:tbl>
          </a:graphicData>
        </a:graphic>
      </p:graphicFrame>
    </p:spTree>
    <p:extLst>
      <p:ext uri="{BB962C8B-B14F-4D97-AF65-F5344CB8AC3E}">
        <p14:creationId xmlns:p14="http://schemas.microsoft.com/office/powerpoint/2010/main" val="21891203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02630"/>
            <a:ext cx="8651304" cy="562074"/>
          </a:xfrm>
        </p:spPr>
        <p:txBody>
          <a:bodyPr/>
          <a:lstStyle/>
          <a:p>
            <a:r>
              <a:rPr lang="en-US" dirty="0"/>
              <a:t>Assessment of disease activity, impact and </a:t>
            </a:r>
            <a:r>
              <a:rPr lang="en-US" dirty="0" smtClean="0"/>
              <a:t>control IV</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4287242829"/>
              </p:ext>
            </p:extLst>
          </p:nvPr>
        </p:nvGraphicFramePr>
        <p:xfrm>
          <a:off x="899592" y="1988840"/>
          <a:ext cx="7272807" cy="3384377"/>
        </p:xfrm>
        <a:graphic>
          <a:graphicData uri="http://schemas.openxmlformats.org/drawingml/2006/table">
            <a:tbl>
              <a:tblPr firstRow="1" firstCol="1" bandRow="1"/>
              <a:tblGrid>
                <a:gridCol w="4838730">
                  <a:extLst>
                    <a:ext uri="{9D8B030D-6E8A-4147-A177-3AD203B41FA5}">
                      <a16:colId xmlns:a16="http://schemas.microsoft.com/office/drawing/2014/main" val="2664797723"/>
                    </a:ext>
                  </a:extLst>
                </a:gridCol>
                <a:gridCol w="579503">
                  <a:extLst>
                    <a:ext uri="{9D8B030D-6E8A-4147-A177-3AD203B41FA5}">
                      <a16:colId xmlns:a16="http://schemas.microsoft.com/office/drawing/2014/main" val="2575534754"/>
                    </a:ext>
                  </a:extLst>
                </a:gridCol>
                <a:gridCol w="1854574">
                  <a:extLst>
                    <a:ext uri="{9D8B030D-6E8A-4147-A177-3AD203B41FA5}">
                      <a16:colId xmlns:a16="http://schemas.microsoft.com/office/drawing/2014/main" val="2413265233"/>
                    </a:ext>
                  </a:extLst>
                </a:gridCol>
              </a:tblGrid>
              <a:tr h="1185767">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Which instruments should be used to assess and monitor disease control in chronic spontaneous urticaria patients?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952857228"/>
                  </a:ext>
                </a:extLst>
              </a:tr>
              <a:tr h="1753947">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the use of the urticaria control test, UCT, and/or the angioedema control test, AECT, for assessing disease control in patients with CSU.</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Expert consensus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9744072"/>
                  </a:ext>
                </a:extLst>
              </a:tr>
              <a:tr h="444663">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483919765"/>
                  </a:ext>
                </a:extLst>
              </a:tr>
            </a:tbl>
          </a:graphicData>
        </a:graphic>
      </p:graphicFrame>
    </p:spTree>
    <p:extLst>
      <p:ext uri="{BB962C8B-B14F-4D97-AF65-F5344CB8AC3E}">
        <p14:creationId xmlns:p14="http://schemas.microsoft.com/office/powerpoint/2010/main" val="15291621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02630"/>
            <a:ext cx="8795320" cy="562074"/>
          </a:xfrm>
        </p:spPr>
        <p:txBody>
          <a:bodyPr/>
          <a:lstStyle/>
          <a:p>
            <a:r>
              <a:rPr lang="en-US" sz="2400" dirty="0" smtClean="0"/>
              <a:t>CU: </a:t>
            </a:r>
            <a:r>
              <a:rPr lang="en-US" sz="2400" dirty="0"/>
              <a:t>Management decisions and treatment adjustments</a:t>
            </a:r>
            <a:endParaRPr lang="de-DE" sz="2400" dirty="0"/>
          </a:p>
        </p:txBody>
      </p:sp>
      <p:pic>
        <p:nvPicPr>
          <p:cNvPr id="4" name="Inhaltsplatzhalter 3"/>
          <p:cNvPicPr>
            <a:picLocks noGrp="1" noChangeAspect="1"/>
          </p:cNvPicPr>
          <p:nvPr>
            <p:ph idx="1"/>
          </p:nvPr>
        </p:nvPicPr>
        <p:blipFill rotWithShape="1">
          <a:blip r:embed="rId2"/>
          <a:srcRect b="1577"/>
          <a:stretch/>
        </p:blipFill>
        <p:spPr>
          <a:xfrm>
            <a:off x="1115616" y="1052737"/>
            <a:ext cx="7144108" cy="5400600"/>
          </a:xfrm>
          <a:prstGeom prst="rect">
            <a:avLst/>
          </a:prstGeom>
        </p:spPr>
      </p:pic>
    </p:spTree>
    <p:extLst>
      <p:ext uri="{BB962C8B-B14F-4D97-AF65-F5344CB8AC3E}">
        <p14:creationId xmlns:p14="http://schemas.microsoft.com/office/powerpoint/2010/main" val="34207598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Basic considerations</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379423743"/>
              </p:ext>
            </p:extLst>
          </p:nvPr>
        </p:nvGraphicFramePr>
        <p:xfrm>
          <a:off x="971600" y="2132856"/>
          <a:ext cx="7200800" cy="3024337"/>
        </p:xfrm>
        <a:graphic>
          <a:graphicData uri="http://schemas.openxmlformats.org/drawingml/2006/table">
            <a:tbl>
              <a:tblPr firstRow="1" firstCol="1" bandRow="1"/>
              <a:tblGrid>
                <a:gridCol w="4790822">
                  <a:extLst>
                    <a:ext uri="{9D8B030D-6E8A-4147-A177-3AD203B41FA5}">
                      <a16:colId xmlns:a16="http://schemas.microsoft.com/office/drawing/2014/main" val="2034861850"/>
                    </a:ext>
                  </a:extLst>
                </a:gridCol>
                <a:gridCol w="573766">
                  <a:extLst>
                    <a:ext uri="{9D8B030D-6E8A-4147-A177-3AD203B41FA5}">
                      <a16:colId xmlns:a16="http://schemas.microsoft.com/office/drawing/2014/main" val="3130760403"/>
                    </a:ext>
                  </a:extLst>
                </a:gridCol>
                <a:gridCol w="1836212">
                  <a:extLst>
                    <a:ext uri="{9D8B030D-6E8A-4147-A177-3AD203B41FA5}">
                      <a16:colId xmlns:a16="http://schemas.microsoft.com/office/drawing/2014/main" val="3465581091"/>
                    </a:ext>
                  </a:extLst>
                </a:gridCol>
              </a:tblGrid>
              <a:tr h="642337">
                <a:tc gridSpan="3">
                  <a:txBody>
                    <a:bodyPr/>
                    <a:lstStyle/>
                    <a:p>
                      <a:pPr algn="ctr">
                        <a:lnSpc>
                          <a:spcPct val="150000"/>
                        </a:lnSpc>
                        <a:spcBef>
                          <a:spcPts val="600"/>
                        </a:spcBef>
                        <a:spcAft>
                          <a:spcPts val="600"/>
                        </a:spcAft>
                      </a:pPr>
                      <a:r>
                        <a:rPr lang="en-US" sz="1600" b="1" dirty="0">
                          <a:effectLst/>
                          <a:latin typeface="Times New Roman" panose="02020603050405020304" pitchFamily="18" charset="0"/>
                          <a:ea typeface="Calibri" panose="020F0502020204030204" pitchFamily="34" charset="0"/>
                          <a:cs typeface="Calibri" panose="020F0502020204030204" pitchFamily="34" charset="0"/>
                        </a:rPr>
                        <a:t>Should treatment aim at complete symptom control in urticaria?</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401086859"/>
                  </a:ext>
                </a:extLst>
              </a:tr>
              <a:tr h="1900247">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 </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aiming at complete symptom control in urticaria, considering as much as possible the safety and the quality of life of each individual patient.</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Expert consensus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4846075"/>
                  </a:ext>
                </a:extLst>
              </a:tr>
              <a:tr h="481753">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994717147"/>
                  </a:ext>
                </a:extLst>
              </a:tr>
            </a:tbl>
          </a:graphicData>
        </a:graphic>
      </p:graphicFrame>
    </p:spTree>
    <p:extLst>
      <p:ext uri="{BB962C8B-B14F-4D97-AF65-F5344CB8AC3E}">
        <p14:creationId xmlns:p14="http://schemas.microsoft.com/office/powerpoint/2010/main" val="12054354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Drugs</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245249637"/>
              </p:ext>
            </p:extLst>
          </p:nvPr>
        </p:nvGraphicFramePr>
        <p:xfrm>
          <a:off x="827584" y="1988840"/>
          <a:ext cx="7488832" cy="3168353"/>
        </p:xfrm>
        <a:graphic>
          <a:graphicData uri="http://schemas.openxmlformats.org/drawingml/2006/table">
            <a:tbl>
              <a:tblPr firstRow="1" firstCol="1" bandRow="1"/>
              <a:tblGrid>
                <a:gridCol w="4982455">
                  <a:extLst>
                    <a:ext uri="{9D8B030D-6E8A-4147-A177-3AD203B41FA5}">
                      <a16:colId xmlns:a16="http://schemas.microsoft.com/office/drawing/2014/main" val="3029315556"/>
                    </a:ext>
                  </a:extLst>
                </a:gridCol>
                <a:gridCol w="596716">
                  <a:extLst>
                    <a:ext uri="{9D8B030D-6E8A-4147-A177-3AD203B41FA5}">
                      <a16:colId xmlns:a16="http://schemas.microsoft.com/office/drawing/2014/main" val="3031666828"/>
                    </a:ext>
                  </a:extLst>
                </a:gridCol>
                <a:gridCol w="1909661">
                  <a:extLst>
                    <a:ext uri="{9D8B030D-6E8A-4147-A177-3AD203B41FA5}">
                      <a16:colId xmlns:a16="http://schemas.microsoft.com/office/drawing/2014/main" val="1462451884"/>
                    </a:ext>
                  </a:extLst>
                </a:gridCol>
              </a:tblGrid>
              <a:tr h="1110080">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Calibri" panose="020F0502020204030204" pitchFamily="34" charset="0"/>
                        </a:rPr>
                        <a:t>Should patients with chronic spontaneous urticaria be advised to discontinue medication that is suspected to worsen the disease?</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4054517904"/>
                  </a:ext>
                </a:extLst>
              </a:tr>
              <a:tr h="1641993">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 </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advising patients with chronic spontaneous urticaria to discontinue medication that is suspected to worsen the disease, e.g. NSAIDs.</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7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7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Expert consensus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8302906"/>
                  </a:ext>
                </a:extLst>
              </a:tr>
              <a:tr h="416280">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241451021"/>
                  </a:ext>
                </a:extLst>
              </a:tr>
            </a:tbl>
          </a:graphicData>
        </a:graphic>
      </p:graphicFrame>
    </p:spTree>
    <p:extLst>
      <p:ext uri="{BB962C8B-B14F-4D97-AF65-F5344CB8AC3E}">
        <p14:creationId xmlns:p14="http://schemas.microsoft.com/office/powerpoint/2010/main" val="4111785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Modern </a:t>
            </a:r>
            <a:r>
              <a:rPr lang="de-DE" dirty="0"/>
              <a:t>2nd generation </a:t>
            </a:r>
            <a:r>
              <a:rPr lang="de-DE" dirty="0" smtClean="0"/>
              <a:t>H1-antihistamines I</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236043626"/>
              </p:ext>
            </p:extLst>
          </p:nvPr>
        </p:nvGraphicFramePr>
        <p:xfrm>
          <a:off x="1115616" y="2132856"/>
          <a:ext cx="6912768" cy="3236364"/>
        </p:xfrm>
        <a:graphic>
          <a:graphicData uri="http://schemas.openxmlformats.org/drawingml/2006/table">
            <a:tbl>
              <a:tblPr firstRow="1" firstCol="1" bandRow="1"/>
              <a:tblGrid>
                <a:gridCol w="4599189">
                  <a:extLst>
                    <a:ext uri="{9D8B030D-6E8A-4147-A177-3AD203B41FA5}">
                      <a16:colId xmlns:a16="http://schemas.microsoft.com/office/drawing/2014/main" val="3184464185"/>
                    </a:ext>
                  </a:extLst>
                </a:gridCol>
                <a:gridCol w="550815">
                  <a:extLst>
                    <a:ext uri="{9D8B030D-6E8A-4147-A177-3AD203B41FA5}">
                      <a16:colId xmlns:a16="http://schemas.microsoft.com/office/drawing/2014/main" val="209094167"/>
                    </a:ext>
                  </a:extLst>
                </a:gridCol>
                <a:gridCol w="1762764">
                  <a:extLst>
                    <a:ext uri="{9D8B030D-6E8A-4147-A177-3AD203B41FA5}">
                      <a16:colId xmlns:a16="http://schemas.microsoft.com/office/drawing/2014/main" val="3495225451"/>
                    </a:ext>
                  </a:extLst>
                </a:gridCol>
              </a:tblGrid>
              <a:tr h="889404">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Should modern 2</a:t>
                      </a:r>
                      <a:r>
                        <a:rPr lang="en-US" sz="1600" b="1" baseline="30000">
                          <a:effectLst/>
                          <a:latin typeface="Times New Roman" panose="02020603050405020304" pitchFamily="18" charset="0"/>
                          <a:ea typeface="Calibri" panose="020F0502020204030204" pitchFamily="34" charset="0"/>
                          <a:cs typeface="Times New Roman" panose="02020603050405020304" pitchFamily="18" charset="0"/>
                        </a:rPr>
                        <a:t>nd </a:t>
                      </a:r>
                      <a:r>
                        <a:rPr lang="en-US" sz="1600" b="1">
                          <a:effectLst/>
                          <a:latin typeface="Times New Roman" panose="02020603050405020304" pitchFamily="18" charset="0"/>
                          <a:ea typeface="Calibri" panose="020F0502020204030204" pitchFamily="34" charset="0"/>
                          <a:cs typeface="Times New Roman" panose="02020603050405020304" pitchFamily="18" charset="0"/>
                        </a:rPr>
                        <a:t>generation H</a:t>
                      </a:r>
                      <a:r>
                        <a:rPr lang="en-US" sz="1600" b="1" baseline="-25000">
                          <a:effectLst/>
                          <a:latin typeface="Times New Roman" panose="02020603050405020304" pitchFamily="18" charset="0"/>
                          <a:ea typeface="Calibri" panose="020F0502020204030204" pitchFamily="34" charset="0"/>
                          <a:cs typeface="Times New Roman" panose="02020603050405020304" pitchFamily="18" charset="0"/>
                        </a:rPr>
                        <a:t>1</a:t>
                      </a:r>
                      <a:r>
                        <a:rPr lang="en-US" sz="1600" b="1">
                          <a:effectLst/>
                          <a:latin typeface="Times New Roman" panose="02020603050405020304" pitchFamily="18" charset="0"/>
                          <a:ea typeface="Calibri" panose="020F0502020204030204" pitchFamily="34" charset="0"/>
                          <a:cs typeface="Times New Roman" panose="02020603050405020304" pitchFamily="18" charset="0"/>
                        </a:rPr>
                        <a:t>-antihistamines be used as first-line treatment of urticaria?</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570487718"/>
                  </a:ext>
                </a:extLst>
              </a:tr>
              <a:tr h="1729397">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 2</a:t>
                      </a:r>
                      <a:r>
                        <a:rPr lang="en-US" sz="1600" baseline="30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nd </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generation H</a:t>
                      </a:r>
                      <a:r>
                        <a:rPr lang="en-US" sz="1600" baseline="-25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-antihistamine as first-line treatment for all types of urticaria.</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Evidence- and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consensus-based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(see Evidence Report)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3887417"/>
                  </a:ext>
                </a:extLst>
              </a:tr>
              <a:tr h="333527">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100% agreement </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890746568"/>
                  </a:ext>
                </a:extLst>
              </a:tr>
            </a:tbl>
          </a:graphicData>
        </a:graphic>
      </p:graphicFrame>
    </p:spTree>
    <p:extLst>
      <p:ext uri="{BB962C8B-B14F-4D97-AF65-F5344CB8AC3E}">
        <p14:creationId xmlns:p14="http://schemas.microsoft.com/office/powerpoint/2010/main" val="17151744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Modern 2nd generation H1-antihistamines </a:t>
            </a:r>
            <a:r>
              <a:rPr lang="de-DE" dirty="0" smtClean="0"/>
              <a:t>II</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16245573"/>
              </p:ext>
            </p:extLst>
          </p:nvPr>
        </p:nvGraphicFramePr>
        <p:xfrm>
          <a:off x="971600" y="1988840"/>
          <a:ext cx="7200800" cy="3456384"/>
        </p:xfrm>
        <a:graphic>
          <a:graphicData uri="http://schemas.openxmlformats.org/drawingml/2006/table">
            <a:tbl>
              <a:tblPr firstRow="1" firstCol="1" bandRow="1"/>
              <a:tblGrid>
                <a:gridCol w="4790822">
                  <a:extLst>
                    <a:ext uri="{9D8B030D-6E8A-4147-A177-3AD203B41FA5}">
                      <a16:colId xmlns:a16="http://schemas.microsoft.com/office/drawing/2014/main" val="4229401628"/>
                    </a:ext>
                  </a:extLst>
                </a:gridCol>
                <a:gridCol w="573766">
                  <a:extLst>
                    <a:ext uri="{9D8B030D-6E8A-4147-A177-3AD203B41FA5}">
                      <a16:colId xmlns:a16="http://schemas.microsoft.com/office/drawing/2014/main" val="2072024826"/>
                    </a:ext>
                  </a:extLst>
                </a:gridCol>
                <a:gridCol w="1836212">
                  <a:extLst>
                    <a:ext uri="{9D8B030D-6E8A-4147-A177-3AD203B41FA5}">
                      <a16:colId xmlns:a16="http://schemas.microsoft.com/office/drawing/2014/main" val="2092342431"/>
                    </a:ext>
                  </a:extLst>
                </a:gridCol>
              </a:tblGrid>
              <a:tr h="1041254">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Is an increase in the dose to up to four-fold of modern 2</a:t>
                      </a:r>
                      <a:r>
                        <a:rPr lang="en-US" sz="1600" b="1" baseline="30000">
                          <a:effectLst/>
                          <a:latin typeface="Times New Roman" panose="02020603050405020304" pitchFamily="18" charset="0"/>
                          <a:ea typeface="Calibri" panose="020F0502020204030204" pitchFamily="34" charset="0"/>
                          <a:cs typeface="Times New Roman" panose="02020603050405020304" pitchFamily="18" charset="0"/>
                        </a:rPr>
                        <a:t>nd </a:t>
                      </a:r>
                      <a:r>
                        <a:rPr lang="en-US" sz="1600" b="1">
                          <a:effectLst/>
                          <a:latin typeface="Times New Roman" panose="02020603050405020304" pitchFamily="18" charset="0"/>
                          <a:ea typeface="Calibri" panose="020F0502020204030204" pitchFamily="34" charset="0"/>
                          <a:cs typeface="Times New Roman" panose="02020603050405020304" pitchFamily="18" charset="0"/>
                        </a:rPr>
                        <a:t>generation H</a:t>
                      </a:r>
                      <a:r>
                        <a:rPr lang="en-US" sz="1600" b="1" baseline="-25000">
                          <a:effectLst/>
                          <a:latin typeface="Times New Roman" panose="02020603050405020304" pitchFamily="18" charset="0"/>
                          <a:ea typeface="Calibri" panose="020F0502020204030204" pitchFamily="34" charset="0"/>
                          <a:cs typeface="Times New Roman" panose="02020603050405020304" pitchFamily="18" charset="0"/>
                        </a:rPr>
                        <a:t>1</a:t>
                      </a:r>
                      <a:r>
                        <a:rPr lang="en-US" sz="1600" b="1">
                          <a:effectLst/>
                          <a:latin typeface="Times New Roman" panose="02020603050405020304" pitchFamily="18" charset="0"/>
                          <a:ea typeface="Calibri" panose="020F0502020204030204" pitchFamily="34" charset="0"/>
                          <a:cs typeface="Times New Roman" panose="02020603050405020304" pitchFamily="18" charset="0"/>
                        </a:rPr>
                        <a:t>-antihistamines useful and to be preferred over other treatments in urticaria?</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322586694"/>
                  </a:ext>
                </a:extLst>
              </a:tr>
              <a:tr h="2024660">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updosing of a 2</a:t>
                      </a:r>
                      <a:r>
                        <a:rPr lang="en-US" sz="1600" baseline="30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nd </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generation H</a:t>
                      </a:r>
                      <a:r>
                        <a:rPr lang="en-US" sz="1600" baseline="-25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-antihistamine up to 4-fold in patients with chronic urticaria unresponsive to a standard-dosed 2</a:t>
                      </a:r>
                      <a:r>
                        <a:rPr lang="en-US" sz="1600" baseline="30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nd </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generation H</a:t>
                      </a:r>
                      <a:r>
                        <a:rPr lang="en-US" sz="1600" baseline="-25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-antihistamines as second line treatment before other treatments are considered.</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Evidence- and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consensus-based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(see Evidence Report)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524828"/>
                  </a:ext>
                </a:extLst>
              </a:tr>
              <a:tr h="390470">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810743644"/>
                  </a:ext>
                </a:extLst>
              </a:tr>
            </a:tbl>
          </a:graphicData>
        </a:graphic>
      </p:graphicFrame>
    </p:spTree>
    <p:extLst>
      <p:ext uri="{BB962C8B-B14F-4D97-AF65-F5344CB8AC3E}">
        <p14:creationId xmlns:p14="http://schemas.microsoft.com/office/powerpoint/2010/main" val="5880218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Modern 2nd generation H1-antihistamines </a:t>
            </a:r>
            <a:r>
              <a:rPr lang="de-DE" dirty="0" smtClean="0"/>
              <a:t>III</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4207801990"/>
              </p:ext>
            </p:extLst>
          </p:nvPr>
        </p:nvGraphicFramePr>
        <p:xfrm>
          <a:off x="858416" y="2060848"/>
          <a:ext cx="7427168" cy="3240360"/>
        </p:xfrm>
        <a:graphic>
          <a:graphicData uri="http://schemas.openxmlformats.org/drawingml/2006/table">
            <a:tbl>
              <a:tblPr firstRow="1" firstCol="1" bandRow="1"/>
              <a:tblGrid>
                <a:gridCol w="4941429">
                  <a:extLst>
                    <a:ext uri="{9D8B030D-6E8A-4147-A177-3AD203B41FA5}">
                      <a16:colId xmlns:a16="http://schemas.microsoft.com/office/drawing/2014/main" val="2139382113"/>
                    </a:ext>
                  </a:extLst>
                </a:gridCol>
                <a:gridCol w="591803">
                  <a:extLst>
                    <a:ext uri="{9D8B030D-6E8A-4147-A177-3AD203B41FA5}">
                      <a16:colId xmlns:a16="http://schemas.microsoft.com/office/drawing/2014/main" val="2536595159"/>
                    </a:ext>
                  </a:extLst>
                </a:gridCol>
                <a:gridCol w="1893936">
                  <a:extLst>
                    <a:ext uri="{9D8B030D-6E8A-4147-A177-3AD203B41FA5}">
                      <a16:colId xmlns:a16="http://schemas.microsoft.com/office/drawing/2014/main" val="1810968449"/>
                    </a:ext>
                  </a:extLst>
                </a:gridCol>
              </a:tblGrid>
              <a:tr h="574645">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Should modern 2</a:t>
                      </a:r>
                      <a:r>
                        <a:rPr lang="en-US" sz="1600" b="1" baseline="30000">
                          <a:effectLst/>
                          <a:latin typeface="Times New Roman" panose="02020603050405020304" pitchFamily="18" charset="0"/>
                          <a:ea typeface="Calibri" panose="020F0502020204030204" pitchFamily="34" charset="0"/>
                          <a:cs typeface="Times New Roman" panose="02020603050405020304" pitchFamily="18" charset="0"/>
                        </a:rPr>
                        <a:t>nd </a:t>
                      </a:r>
                      <a:r>
                        <a:rPr lang="en-US" sz="1600" b="1">
                          <a:effectLst/>
                          <a:latin typeface="Times New Roman" panose="02020603050405020304" pitchFamily="18" charset="0"/>
                          <a:ea typeface="Calibri" panose="020F0502020204030204" pitchFamily="34" charset="0"/>
                          <a:cs typeface="Times New Roman" panose="02020603050405020304" pitchFamily="18" charset="0"/>
                        </a:rPr>
                        <a:t>generation H</a:t>
                      </a:r>
                      <a:r>
                        <a:rPr lang="en-US" sz="1600" b="1" baseline="-25000">
                          <a:effectLst/>
                          <a:latin typeface="Times New Roman" panose="02020603050405020304" pitchFamily="18" charset="0"/>
                          <a:ea typeface="Calibri" panose="020F0502020204030204" pitchFamily="34" charset="0"/>
                          <a:cs typeface="Times New Roman" panose="02020603050405020304" pitchFamily="18" charset="0"/>
                        </a:rPr>
                        <a:t>1</a:t>
                      </a:r>
                      <a:r>
                        <a:rPr lang="en-US" sz="1600" b="1">
                          <a:effectLst/>
                          <a:latin typeface="Times New Roman" panose="02020603050405020304" pitchFamily="18" charset="0"/>
                          <a:ea typeface="Calibri" panose="020F0502020204030204" pitchFamily="34" charset="0"/>
                          <a:cs typeface="Times New Roman" panose="02020603050405020304" pitchFamily="18" charset="0"/>
                        </a:rPr>
                        <a:t>-antihistamines be taken regularly or as needed?</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203178491"/>
                  </a:ext>
                </a:extLst>
              </a:tr>
              <a:tr h="2234731">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suggest</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a:t>
                      </a:r>
                      <a:r>
                        <a:rPr lang="en-US" sz="1600" baseline="30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nd </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generation H</a:t>
                      </a:r>
                      <a:r>
                        <a:rPr lang="en-US" sz="1600" baseline="-25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-antihistamines to be taken regularly for the treatment of patients with chronic urticaria.</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Evidence- and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consensus-based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(see Evidence Report)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186499"/>
                  </a:ext>
                </a:extLst>
              </a:tr>
              <a:tr h="430984">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844900985"/>
                  </a:ext>
                </a:extLst>
              </a:tr>
            </a:tbl>
          </a:graphicData>
        </a:graphic>
      </p:graphicFrame>
    </p:spTree>
    <p:extLst>
      <p:ext uri="{BB962C8B-B14F-4D97-AF65-F5344CB8AC3E}">
        <p14:creationId xmlns:p14="http://schemas.microsoft.com/office/powerpoint/2010/main" val="3889697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Modern 2nd generation H1-antihistamines </a:t>
            </a:r>
            <a:r>
              <a:rPr lang="de-DE" dirty="0" smtClean="0"/>
              <a:t>IV</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466505859"/>
              </p:ext>
            </p:extLst>
          </p:nvPr>
        </p:nvGraphicFramePr>
        <p:xfrm>
          <a:off x="1079611" y="1988840"/>
          <a:ext cx="6984777" cy="3240360"/>
        </p:xfrm>
        <a:graphic>
          <a:graphicData uri="http://schemas.openxmlformats.org/drawingml/2006/table">
            <a:tbl>
              <a:tblPr firstRow="1" firstCol="1" bandRow="1"/>
              <a:tblGrid>
                <a:gridCol w="4647098">
                  <a:extLst>
                    <a:ext uri="{9D8B030D-6E8A-4147-A177-3AD203B41FA5}">
                      <a16:colId xmlns:a16="http://schemas.microsoft.com/office/drawing/2014/main" val="397652276"/>
                    </a:ext>
                  </a:extLst>
                </a:gridCol>
                <a:gridCol w="556553">
                  <a:extLst>
                    <a:ext uri="{9D8B030D-6E8A-4147-A177-3AD203B41FA5}">
                      <a16:colId xmlns:a16="http://schemas.microsoft.com/office/drawing/2014/main" val="1819286667"/>
                    </a:ext>
                  </a:extLst>
                </a:gridCol>
                <a:gridCol w="1781126">
                  <a:extLst>
                    <a:ext uri="{9D8B030D-6E8A-4147-A177-3AD203B41FA5}">
                      <a16:colId xmlns:a16="http://schemas.microsoft.com/office/drawing/2014/main" val="3469891670"/>
                    </a:ext>
                  </a:extLst>
                </a:gridCol>
              </a:tblGrid>
              <a:tr h="574645">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Should different 2</a:t>
                      </a:r>
                      <a:r>
                        <a:rPr lang="en-US" sz="1600" b="1" baseline="30000">
                          <a:effectLst/>
                          <a:latin typeface="Times New Roman" panose="02020603050405020304" pitchFamily="18" charset="0"/>
                          <a:ea typeface="Calibri" panose="020F0502020204030204" pitchFamily="34" charset="0"/>
                          <a:cs typeface="Times New Roman" panose="02020603050405020304" pitchFamily="18" charset="0"/>
                        </a:rPr>
                        <a:t>nd </a:t>
                      </a:r>
                      <a:r>
                        <a:rPr lang="en-US" sz="1600" b="1">
                          <a:effectLst/>
                          <a:latin typeface="Times New Roman" panose="02020603050405020304" pitchFamily="18" charset="0"/>
                          <a:ea typeface="Calibri" panose="020F0502020204030204" pitchFamily="34" charset="0"/>
                          <a:cs typeface="Times New Roman" panose="02020603050405020304" pitchFamily="18" charset="0"/>
                        </a:rPr>
                        <a:t>generation H</a:t>
                      </a:r>
                      <a:r>
                        <a:rPr lang="en-US" sz="1600" b="1" baseline="-25000">
                          <a:effectLst/>
                          <a:latin typeface="Times New Roman" panose="02020603050405020304" pitchFamily="18" charset="0"/>
                          <a:ea typeface="Calibri" panose="020F0502020204030204" pitchFamily="34" charset="0"/>
                          <a:cs typeface="Times New Roman" panose="02020603050405020304" pitchFamily="18" charset="0"/>
                        </a:rPr>
                        <a:t>1</a:t>
                      </a:r>
                      <a:r>
                        <a:rPr lang="en-US" sz="1600" b="1">
                          <a:effectLst/>
                          <a:latin typeface="Times New Roman" panose="02020603050405020304" pitchFamily="18" charset="0"/>
                          <a:ea typeface="Calibri" panose="020F0502020204030204" pitchFamily="34" charset="0"/>
                          <a:cs typeface="Times New Roman" panose="02020603050405020304" pitchFamily="18" charset="0"/>
                        </a:rPr>
                        <a:t>-antihistamines be used at the same time?</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744998164"/>
                  </a:ext>
                </a:extLst>
              </a:tr>
              <a:tr h="2234731">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suggest against</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using different H</a:t>
                      </a:r>
                      <a:r>
                        <a:rPr lang="en-US" sz="1600" baseline="-25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-antihistamines at the same time.</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778"/>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Evidence- and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consensus-based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(see Evidence Report)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5673379"/>
                  </a:ext>
                </a:extLst>
              </a:tr>
              <a:tr h="430984">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≥70%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427485280"/>
                  </a:ext>
                </a:extLst>
              </a:tr>
            </a:tbl>
          </a:graphicData>
        </a:graphic>
      </p:graphicFrame>
    </p:spTree>
    <p:extLst>
      <p:ext uri="{BB962C8B-B14F-4D97-AF65-F5344CB8AC3E}">
        <p14:creationId xmlns:p14="http://schemas.microsoft.com/office/powerpoint/2010/main" val="1904447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30622"/>
            <a:ext cx="8229600" cy="562074"/>
          </a:xfrm>
        </p:spPr>
        <p:txBody>
          <a:bodyPr/>
          <a:lstStyle/>
          <a:p>
            <a:r>
              <a:rPr lang="en-US" sz="2400" dirty="0"/>
              <a:t>Summary of the GRADE approach to assessing the quality of evidence by outcome in </a:t>
            </a:r>
            <a:r>
              <a:rPr lang="en-US" sz="2400" dirty="0" smtClean="0"/>
              <a:t>randomized </a:t>
            </a:r>
            <a:r>
              <a:rPr lang="en-US" sz="2400" dirty="0"/>
              <a:t>controlled trials</a:t>
            </a:r>
            <a:endParaRPr lang="de-DE" sz="2400" dirty="0"/>
          </a:p>
        </p:txBody>
      </p:sp>
      <p:pic>
        <p:nvPicPr>
          <p:cNvPr id="7" name="Inhaltsplatzhalter 6"/>
          <p:cNvPicPr>
            <a:picLocks noGrp="1" noChangeAspect="1"/>
          </p:cNvPicPr>
          <p:nvPr>
            <p:ph idx="1"/>
          </p:nvPr>
        </p:nvPicPr>
        <p:blipFill>
          <a:blip r:embed="rId2"/>
          <a:stretch>
            <a:fillRect/>
          </a:stretch>
        </p:blipFill>
        <p:spPr>
          <a:xfrm>
            <a:off x="1304925" y="1495425"/>
            <a:ext cx="6534150" cy="4514850"/>
          </a:xfrm>
          <a:prstGeom prst="rect">
            <a:avLst/>
          </a:prstGeom>
        </p:spPr>
      </p:pic>
    </p:spTree>
    <p:extLst>
      <p:ext uri="{BB962C8B-B14F-4D97-AF65-F5344CB8AC3E}">
        <p14:creationId xmlns:p14="http://schemas.microsoft.com/office/powerpoint/2010/main" val="25374276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Modern 2nd generation H1-antihistamines </a:t>
            </a:r>
            <a:r>
              <a:rPr lang="de-DE" dirty="0" smtClean="0"/>
              <a:t>V</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93660628"/>
              </p:ext>
            </p:extLst>
          </p:nvPr>
        </p:nvGraphicFramePr>
        <p:xfrm>
          <a:off x="1115616" y="1916832"/>
          <a:ext cx="6912768" cy="3600400"/>
        </p:xfrm>
        <a:graphic>
          <a:graphicData uri="http://schemas.openxmlformats.org/drawingml/2006/table">
            <a:tbl>
              <a:tblPr firstRow="1" firstCol="1" bandRow="1"/>
              <a:tblGrid>
                <a:gridCol w="4599189">
                  <a:extLst>
                    <a:ext uri="{9D8B030D-6E8A-4147-A177-3AD203B41FA5}">
                      <a16:colId xmlns:a16="http://schemas.microsoft.com/office/drawing/2014/main" val="450852738"/>
                    </a:ext>
                  </a:extLst>
                </a:gridCol>
                <a:gridCol w="550815">
                  <a:extLst>
                    <a:ext uri="{9D8B030D-6E8A-4147-A177-3AD203B41FA5}">
                      <a16:colId xmlns:a16="http://schemas.microsoft.com/office/drawing/2014/main" val="2174702007"/>
                    </a:ext>
                  </a:extLst>
                </a:gridCol>
                <a:gridCol w="1762764">
                  <a:extLst>
                    <a:ext uri="{9D8B030D-6E8A-4147-A177-3AD203B41FA5}">
                      <a16:colId xmlns:a16="http://schemas.microsoft.com/office/drawing/2014/main" val="2668403659"/>
                    </a:ext>
                  </a:extLst>
                </a:gridCol>
              </a:tblGrid>
              <a:tr h="1084639">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If there is no improvement, should higher than fourfold doses of 2</a:t>
                      </a:r>
                      <a:r>
                        <a:rPr lang="en-US" sz="1600" b="1" baseline="30000">
                          <a:effectLst/>
                          <a:latin typeface="Times New Roman" panose="02020603050405020304" pitchFamily="18" charset="0"/>
                          <a:ea typeface="Calibri" panose="020F0502020204030204" pitchFamily="34" charset="0"/>
                          <a:cs typeface="Times New Roman" panose="02020603050405020304" pitchFamily="18" charset="0"/>
                        </a:rPr>
                        <a:t>nd </a:t>
                      </a:r>
                      <a:r>
                        <a:rPr lang="en-US" sz="1600" b="1">
                          <a:effectLst/>
                          <a:latin typeface="Times New Roman" panose="02020603050405020304" pitchFamily="18" charset="0"/>
                          <a:ea typeface="Calibri" panose="020F0502020204030204" pitchFamily="34" charset="0"/>
                          <a:cs typeface="Times New Roman" panose="02020603050405020304" pitchFamily="18" charset="0"/>
                        </a:rPr>
                        <a:t>generation H</a:t>
                      </a:r>
                      <a:r>
                        <a:rPr lang="en-US" sz="1600" b="1" baseline="-25000">
                          <a:effectLst/>
                          <a:latin typeface="Times New Roman" panose="02020603050405020304" pitchFamily="18" charset="0"/>
                          <a:ea typeface="Calibri" panose="020F0502020204030204" pitchFamily="34" charset="0"/>
                          <a:cs typeface="Times New Roman" panose="02020603050405020304" pitchFamily="18" charset="0"/>
                        </a:rPr>
                        <a:t>1</a:t>
                      </a:r>
                      <a:r>
                        <a:rPr lang="en-US" sz="1600" b="1">
                          <a:effectLst/>
                          <a:latin typeface="Times New Roman" panose="02020603050405020304" pitchFamily="18" charset="0"/>
                          <a:ea typeface="Calibri" panose="020F0502020204030204" pitchFamily="34" charset="0"/>
                          <a:cs typeface="Times New Roman" panose="02020603050405020304" pitchFamily="18" charset="0"/>
                        </a:rPr>
                        <a:t>-antihistamines be used?</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328336250"/>
                  </a:ext>
                </a:extLst>
              </a:tr>
              <a:tr h="2109021">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 against</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using higher than 4-fold standard dosed H</a:t>
                      </a:r>
                      <a:r>
                        <a:rPr lang="en-US" sz="1600" baseline="-25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-antihistamines in chronic urticaria</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Evidence- and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consensus-based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(see Evidence Report)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4447021"/>
                  </a:ext>
                </a:extLst>
              </a:tr>
              <a:tr h="406740">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994361852"/>
                  </a:ext>
                </a:extLst>
              </a:tr>
            </a:tbl>
          </a:graphicData>
        </a:graphic>
      </p:graphicFrame>
    </p:spTree>
    <p:extLst>
      <p:ext uri="{BB962C8B-B14F-4D97-AF65-F5344CB8AC3E}">
        <p14:creationId xmlns:p14="http://schemas.microsoft.com/office/powerpoint/2010/main" val="4718674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Treatment algorithm</a:t>
            </a:r>
            <a:endParaRPr lang="de-DE" dirty="0"/>
          </a:p>
        </p:txBody>
      </p:sp>
      <p:pic>
        <p:nvPicPr>
          <p:cNvPr id="4" name="Inhaltsplatzhalter 3"/>
          <p:cNvPicPr>
            <a:picLocks noGrp="1" noChangeAspect="1"/>
          </p:cNvPicPr>
          <p:nvPr>
            <p:ph idx="1"/>
          </p:nvPr>
        </p:nvPicPr>
        <p:blipFill rotWithShape="1">
          <a:blip r:embed="rId2"/>
          <a:srcRect b="1003"/>
          <a:stretch/>
        </p:blipFill>
        <p:spPr>
          <a:xfrm>
            <a:off x="323528" y="1030606"/>
            <a:ext cx="5212520" cy="5422730"/>
          </a:xfrm>
          <a:prstGeom prst="rect">
            <a:avLst/>
          </a:prstGeom>
        </p:spPr>
      </p:pic>
      <p:sp>
        <p:nvSpPr>
          <p:cNvPr id="5" name="Rechteck 4"/>
          <p:cNvSpPr/>
          <p:nvPr/>
        </p:nvSpPr>
        <p:spPr>
          <a:xfrm>
            <a:off x="5580112" y="1124744"/>
            <a:ext cx="3384376" cy="5262979"/>
          </a:xfrm>
          <a:prstGeom prst="rect">
            <a:avLst/>
          </a:prstGeom>
        </p:spPr>
        <p:txBody>
          <a:bodyPr wrap="square">
            <a:spAutoFit/>
          </a:bodyPr>
          <a:lstStyle/>
          <a:p>
            <a:r>
              <a:rPr lang="en-US" sz="1600" dirty="0">
                <a:latin typeface="+mj-lt"/>
              </a:rPr>
              <a:t>First line = High quality evidence: Low cost and worldwide availability (e.g. modern 2nd generation H1-antihistamines exist also in developing countries mostly cheaper than old sedating antihistamines), per daily dose as the half life time is much longer, very good safety profile, good </a:t>
            </a:r>
            <a:r>
              <a:rPr lang="en-US" sz="1600" dirty="0" smtClean="0">
                <a:latin typeface="+mj-lt"/>
              </a:rPr>
              <a:t>efficacy</a:t>
            </a:r>
          </a:p>
          <a:p>
            <a:endParaRPr lang="en-US" sz="1600" dirty="0" smtClean="0">
              <a:latin typeface="+mj-lt"/>
            </a:endParaRPr>
          </a:p>
          <a:p>
            <a:endParaRPr lang="en-US" sz="1600" dirty="0">
              <a:latin typeface="+mj-lt"/>
            </a:endParaRPr>
          </a:p>
          <a:p>
            <a:r>
              <a:rPr lang="en-US" sz="1600" dirty="0">
                <a:latin typeface="+mj-lt"/>
              </a:rPr>
              <a:t>Second line (omalizumab as add on to 2nd generation H1-antihistamine) = High quality evidence: High cost, very good safety profile, very good efficacy </a:t>
            </a:r>
            <a:endParaRPr lang="en-US" sz="1600" dirty="0" smtClean="0">
              <a:latin typeface="+mj-lt"/>
            </a:endParaRPr>
          </a:p>
          <a:p>
            <a:endParaRPr lang="en-US" sz="1600" dirty="0">
              <a:latin typeface="+mj-lt"/>
            </a:endParaRPr>
          </a:p>
          <a:p>
            <a:endParaRPr lang="en-US" sz="1600" dirty="0">
              <a:latin typeface="+mj-lt"/>
            </a:endParaRPr>
          </a:p>
          <a:p>
            <a:r>
              <a:rPr lang="en-US" sz="1600" dirty="0">
                <a:latin typeface="+mj-lt"/>
              </a:rPr>
              <a:t>Third line (ciclosporin as add on) = High quality evidence: Medium to high cost, moderate safety profile, good efficacy</a:t>
            </a:r>
          </a:p>
        </p:txBody>
      </p:sp>
    </p:spTree>
    <p:extLst>
      <p:ext uri="{BB962C8B-B14F-4D97-AF65-F5344CB8AC3E}">
        <p14:creationId xmlns:p14="http://schemas.microsoft.com/office/powerpoint/2010/main" val="41990591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Omalizumab</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65169673"/>
              </p:ext>
            </p:extLst>
          </p:nvPr>
        </p:nvGraphicFramePr>
        <p:xfrm>
          <a:off x="1115616" y="2060848"/>
          <a:ext cx="6912768" cy="3323441"/>
        </p:xfrm>
        <a:graphic>
          <a:graphicData uri="http://schemas.openxmlformats.org/drawingml/2006/table">
            <a:tbl>
              <a:tblPr firstRow="1" firstCol="1" bandRow="1"/>
              <a:tblGrid>
                <a:gridCol w="4599190">
                  <a:extLst>
                    <a:ext uri="{9D8B030D-6E8A-4147-A177-3AD203B41FA5}">
                      <a16:colId xmlns:a16="http://schemas.microsoft.com/office/drawing/2014/main" val="1530533923"/>
                    </a:ext>
                  </a:extLst>
                </a:gridCol>
                <a:gridCol w="550815">
                  <a:extLst>
                    <a:ext uri="{9D8B030D-6E8A-4147-A177-3AD203B41FA5}">
                      <a16:colId xmlns:a16="http://schemas.microsoft.com/office/drawing/2014/main" val="1428517474"/>
                    </a:ext>
                  </a:extLst>
                </a:gridCol>
                <a:gridCol w="1762763">
                  <a:extLst>
                    <a:ext uri="{9D8B030D-6E8A-4147-A177-3AD203B41FA5}">
                      <a16:colId xmlns:a16="http://schemas.microsoft.com/office/drawing/2014/main" val="4207569198"/>
                    </a:ext>
                  </a:extLst>
                </a:gridCol>
              </a:tblGrid>
              <a:tr h="976175">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Is omalizumab useful as add-on treatment in patients unresponsive to high doses of H</a:t>
                      </a:r>
                      <a:r>
                        <a:rPr lang="en-US" sz="1600" b="1" baseline="-25000">
                          <a:effectLst/>
                          <a:latin typeface="Times New Roman" panose="02020603050405020304" pitchFamily="18" charset="0"/>
                          <a:ea typeface="Calibri" panose="020F0502020204030204" pitchFamily="34" charset="0"/>
                          <a:cs typeface="Times New Roman" panose="02020603050405020304" pitchFamily="18" charset="0"/>
                        </a:rPr>
                        <a:t>1</a:t>
                      </a:r>
                      <a:r>
                        <a:rPr lang="en-US" sz="1600" b="1">
                          <a:effectLst/>
                          <a:latin typeface="Times New Roman" panose="02020603050405020304" pitchFamily="18" charset="0"/>
                          <a:ea typeface="Calibri" panose="020F0502020204030204" pitchFamily="34" charset="0"/>
                          <a:cs typeface="Times New Roman" panose="02020603050405020304" pitchFamily="18" charset="0"/>
                        </a:rPr>
                        <a:t>-antihistamines?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75967496"/>
                  </a:ext>
                </a:extLst>
              </a:tr>
              <a:tr h="1898119">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adding on omalizumab* for the treatment of patients with CU unresponsive to high dose 2</a:t>
                      </a:r>
                      <a:r>
                        <a:rPr lang="en-US" sz="1600" baseline="30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nd </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generation H</a:t>
                      </a:r>
                      <a:r>
                        <a:rPr lang="en-US" sz="1600" baseline="-25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-antihistamines.</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*currently licensed for chronic spontaneous urticaria</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Evidence- and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consensus-based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(see Evidence Report)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961289"/>
                  </a:ext>
                </a:extLst>
              </a:tr>
              <a:tr h="366066">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831726811"/>
                  </a:ext>
                </a:extLst>
              </a:tr>
            </a:tbl>
          </a:graphicData>
        </a:graphic>
      </p:graphicFrame>
    </p:spTree>
    <p:extLst>
      <p:ext uri="{BB962C8B-B14F-4D97-AF65-F5344CB8AC3E}">
        <p14:creationId xmlns:p14="http://schemas.microsoft.com/office/powerpoint/2010/main" val="19405630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Ciclosporin</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511955997"/>
              </p:ext>
            </p:extLst>
          </p:nvPr>
        </p:nvGraphicFramePr>
        <p:xfrm>
          <a:off x="1115616" y="1988840"/>
          <a:ext cx="6912768" cy="3323442"/>
        </p:xfrm>
        <a:graphic>
          <a:graphicData uri="http://schemas.openxmlformats.org/drawingml/2006/table">
            <a:tbl>
              <a:tblPr firstRow="1" firstCol="1" bandRow="1"/>
              <a:tblGrid>
                <a:gridCol w="4599189">
                  <a:extLst>
                    <a:ext uri="{9D8B030D-6E8A-4147-A177-3AD203B41FA5}">
                      <a16:colId xmlns:a16="http://schemas.microsoft.com/office/drawing/2014/main" val="2867613650"/>
                    </a:ext>
                  </a:extLst>
                </a:gridCol>
                <a:gridCol w="550815">
                  <a:extLst>
                    <a:ext uri="{9D8B030D-6E8A-4147-A177-3AD203B41FA5}">
                      <a16:colId xmlns:a16="http://schemas.microsoft.com/office/drawing/2014/main" val="666751224"/>
                    </a:ext>
                  </a:extLst>
                </a:gridCol>
                <a:gridCol w="1762764">
                  <a:extLst>
                    <a:ext uri="{9D8B030D-6E8A-4147-A177-3AD203B41FA5}">
                      <a16:colId xmlns:a16="http://schemas.microsoft.com/office/drawing/2014/main" val="344218279"/>
                    </a:ext>
                  </a:extLst>
                </a:gridCol>
              </a:tblGrid>
              <a:tr h="976176">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Is ciclosporin useful as add-on treatment in patients unresponsive to high doses of H</a:t>
                      </a:r>
                      <a:r>
                        <a:rPr lang="en-US" sz="1600" b="1" baseline="-25000">
                          <a:effectLst/>
                          <a:latin typeface="Times New Roman" panose="02020603050405020304" pitchFamily="18" charset="0"/>
                          <a:ea typeface="Calibri" panose="020F0502020204030204" pitchFamily="34" charset="0"/>
                          <a:cs typeface="Times New Roman" panose="02020603050405020304" pitchFamily="18" charset="0"/>
                        </a:rPr>
                        <a:t>1</a:t>
                      </a:r>
                      <a:r>
                        <a:rPr lang="en-US" sz="1600" b="1">
                          <a:effectLst/>
                          <a:latin typeface="Times New Roman" panose="02020603050405020304" pitchFamily="18" charset="0"/>
                          <a:ea typeface="Calibri" panose="020F0502020204030204" pitchFamily="34" charset="0"/>
                          <a:cs typeface="Times New Roman" panose="02020603050405020304" pitchFamily="18" charset="0"/>
                        </a:rPr>
                        <a:t>-antihistamine?</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012161941"/>
                  </a:ext>
                </a:extLst>
              </a:tr>
              <a:tr h="1898119">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suggest</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using ciclosporin for the treatment of patients with CU unresponsive to high dose of 2</a:t>
                      </a:r>
                      <a:r>
                        <a:rPr lang="en-US" sz="1600" baseline="30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nd </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generation H</a:t>
                      </a:r>
                      <a:r>
                        <a:rPr lang="en-US" sz="1600" baseline="-25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-antihistamine and omalizumab.</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Evidence- and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consensus-based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(see Evidence Report)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3754350"/>
                  </a:ext>
                </a:extLst>
              </a:tr>
              <a:tr h="366066">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037882114"/>
                  </a:ext>
                </a:extLst>
              </a:tr>
            </a:tbl>
          </a:graphicData>
        </a:graphic>
      </p:graphicFrame>
    </p:spTree>
    <p:extLst>
      <p:ext uri="{BB962C8B-B14F-4D97-AF65-F5344CB8AC3E}">
        <p14:creationId xmlns:p14="http://schemas.microsoft.com/office/powerpoint/2010/main" val="15560485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Oral corticosteroids</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60046470"/>
              </p:ext>
            </p:extLst>
          </p:nvPr>
        </p:nvGraphicFramePr>
        <p:xfrm>
          <a:off x="1043608" y="1844824"/>
          <a:ext cx="7056784" cy="3917692"/>
        </p:xfrm>
        <a:graphic>
          <a:graphicData uri="http://schemas.openxmlformats.org/drawingml/2006/table">
            <a:tbl>
              <a:tblPr firstRow="1" firstCol="1" bandRow="1"/>
              <a:tblGrid>
                <a:gridCol w="4695006">
                  <a:extLst>
                    <a:ext uri="{9D8B030D-6E8A-4147-A177-3AD203B41FA5}">
                      <a16:colId xmlns:a16="http://schemas.microsoft.com/office/drawing/2014/main" val="2641575174"/>
                    </a:ext>
                  </a:extLst>
                </a:gridCol>
                <a:gridCol w="562290">
                  <a:extLst>
                    <a:ext uri="{9D8B030D-6E8A-4147-A177-3AD203B41FA5}">
                      <a16:colId xmlns:a16="http://schemas.microsoft.com/office/drawing/2014/main" val="1508493130"/>
                    </a:ext>
                  </a:extLst>
                </a:gridCol>
                <a:gridCol w="1799488">
                  <a:extLst>
                    <a:ext uri="{9D8B030D-6E8A-4147-A177-3AD203B41FA5}">
                      <a16:colId xmlns:a16="http://schemas.microsoft.com/office/drawing/2014/main" val="673429597"/>
                    </a:ext>
                  </a:extLst>
                </a:gridCol>
              </a:tblGrid>
              <a:tr h="897330">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Should oral corticosteroids be used as add-on treatment in the treatment of urticaria?</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127795313"/>
                  </a:ext>
                </a:extLst>
              </a:tr>
              <a:tr h="1327301">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 against </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long-term use of systemic glucocorticosteroids in CU.</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2">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Evidence- and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consensus-based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(see Evidence Report)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7373664"/>
                  </a:ext>
                </a:extLst>
              </a:tr>
              <a:tr h="1327301">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suggest</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considering a short course of rescue systemic glucocorticosteroids in patients with an acute exacerbation of CU.</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vMerge="1">
                  <a:txBody>
                    <a:bodyPr/>
                    <a:lstStyle/>
                    <a:p>
                      <a:endParaRPr lang="de-DE"/>
                    </a:p>
                  </a:txBody>
                  <a:tcPr/>
                </a:tc>
                <a:extLst>
                  <a:ext uri="{0D108BD9-81ED-4DB2-BD59-A6C34878D82A}">
                    <a16:rowId xmlns:a16="http://schemas.microsoft.com/office/drawing/2014/main" val="1942688388"/>
                  </a:ext>
                </a:extLst>
              </a:tr>
              <a:tr h="336499">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11270947"/>
                  </a:ext>
                </a:extLst>
              </a:tr>
            </a:tbl>
          </a:graphicData>
        </a:graphic>
      </p:graphicFrame>
    </p:spTree>
    <p:extLst>
      <p:ext uri="{BB962C8B-B14F-4D97-AF65-F5344CB8AC3E}">
        <p14:creationId xmlns:p14="http://schemas.microsoft.com/office/powerpoint/2010/main" val="622502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H2-antihistamines</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067618895"/>
              </p:ext>
            </p:extLst>
          </p:nvPr>
        </p:nvGraphicFramePr>
        <p:xfrm>
          <a:off x="755575" y="1844824"/>
          <a:ext cx="7632849" cy="3744416"/>
        </p:xfrm>
        <a:graphic>
          <a:graphicData uri="http://schemas.openxmlformats.org/drawingml/2006/table">
            <a:tbl>
              <a:tblPr firstRow="1" firstCol="1" bandRow="1"/>
              <a:tblGrid>
                <a:gridCol w="5078272">
                  <a:extLst>
                    <a:ext uri="{9D8B030D-6E8A-4147-A177-3AD203B41FA5}">
                      <a16:colId xmlns:a16="http://schemas.microsoft.com/office/drawing/2014/main" val="4339418"/>
                    </a:ext>
                  </a:extLst>
                </a:gridCol>
                <a:gridCol w="608192">
                  <a:extLst>
                    <a:ext uri="{9D8B030D-6E8A-4147-A177-3AD203B41FA5}">
                      <a16:colId xmlns:a16="http://schemas.microsoft.com/office/drawing/2014/main" val="4020598529"/>
                    </a:ext>
                  </a:extLst>
                </a:gridCol>
                <a:gridCol w="1946385">
                  <a:extLst>
                    <a:ext uri="{9D8B030D-6E8A-4147-A177-3AD203B41FA5}">
                      <a16:colId xmlns:a16="http://schemas.microsoft.com/office/drawing/2014/main" val="779768053"/>
                    </a:ext>
                  </a:extLst>
                </a:gridCol>
              </a:tblGrid>
              <a:tr h="1311912">
                <a:tc gridSpan="3">
                  <a:txBody>
                    <a:bodyPr/>
                    <a:lstStyle/>
                    <a:p>
                      <a:pPr algn="ctr">
                        <a:lnSpc>
                          <a:spcPct val="150000"/>
                        </a:lnSpc>
                        <a:spcBef>
                          <a:spcPts val="600"/>
                        </a:spcBef>
                        <a:spcAft>
                          <a:spcPts val="6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Are H</a:t>
                      </a:r>
                      <a:r>
                        <a:rPr lang="en-US" sz="1600" b="1"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-antihistamines useful as add-on treatment in patients unresponsive to low or high doses of H</a:t>
                      </a:r>
                      <a:r>
                        <a:rPr lang="en-US" sz="1600" b="1" baseline="-25000" dirty="0">
                          <a:effectLst/>
                          <a:latin typeface="Times New Roman" panose="02020603050405020304" pitchFamily="18" charset="0"/>
                          <a:ea typeface="Calibri" panose="020F0502020204030204" pitchFamily="34" charset="0"/>
                          <a:cs typeface="Times New Roman" panose="02020603050405020304" pitchFamily="18" charset="0"/>
                        </a:rPr>
                        <a:t>1</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-antihistamines?</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790201850"/>
                  </a:ext>
                </a:extLst>
              </a:tr>
              <a:tr h="1940537">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cannot make a recommendation</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for or against the combined use of H</a:t>
                      </a:r>
                      <a:r>
                        <a:rPr lang="en-US" sz="1600" baseline="-25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and H</a:t>
                      </a:r>
                      <a:r>
                        <a:rPr lang="en-US" sz="1600" baseline="-25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-antihistamines in patients with chronic urticaria.</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0</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Expert consensus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0588745"/>
                  </a:ext>
                </a:extLst>
              </a:tr>
              <a:tr h="491967">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609974719"/>
                  </a:ext>
                </a:extLst>
              </a:tr>
            </a:tbl>
          </a:graphicData>
        </a:graphic>
      </p:graphicFrame>
    </p:spTree>
    <p:extLst>
      <p:ext uri="{BB962C8B-B14F-4D97-AF65-F5344CB8AC3E}">
        <p14:creationId xmlns:p14="http://schemas.microsoft.com/office/powerpoint/2010/main" val="2233557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Other </a:t>
            </a:r>
            <a:r>
              <a:rPr lang="de-DE" dirty="0" err="1" smtClean="0"/>
              <a:t>treatment</a:t>
            </a:r>
            <a:r>
              <a:rPr lang="de-DE" dirty="0" smtClean="0"/>
              <a:t> </a:t>
            </a:r>
            <a:r>
              <a:rPr lang="de-DE" dirty="0" err="1" smtClean="0"/>
              <a:t>options</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610848240"/>
              </p:ext>
            </p:extLst>
          </p:nvPr>
        </p:nvGraphicFramePr>
        <p:xfrm>
          <a:off x="935596" y="1988840"/>
          <a:ext cx="7272808" cy="3391517"/>
        </p:xfrm>
        <a:graphic>
          <a:graphicData uri="http://schemas.openxmlformats.org/drawingml/2006/table">
            <a:tbl>
              <a:tblPr firstRow="1" firstCol="1" bandRow="1"/>
              <a:tblGrid>
                <a:gridCol w="4838730">
                  <a:extLst>
                    <a:ext uri="{9D8B030D-6E8A-4147-A177-3AD203B41FA5}">
                      <a16:colId xmlns:a16="http://schemas.microsoft.com/office/drawing/2014/main" val="3617705455"/>
                    </a:ext>
                  </a:extLst>
                </a:gridCol>
                <a:gridCol w="579504">
                  <a:extLst>
                    <a:ext uri="{9D8B030D-6E8A-4147-A177-3AD203B41FA5}">
                      <a16:colId xmlns:a16="http://schemas.microsoft.com/office/drawing/2014/main" val="815218476"/>
                    </a:ext>
                  </a:extLst>
                </a:gridCol>
                <a:gridCol w="1854574">
                  <a:extLst>
                    <a:ext uri="{9D8B030D-6E8A-4147-A177-3AD203B41FA5}">
                      <a16:colId xmlns:a16="http://schemas.microsoft.com/office/drawing/2014/main" val="3281548009"/>
                    </a:ext>
                  </a:extLst>
                </a:gridCol>
              </a:tblGrid>
              <a:tr h="580363">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Could any other treatment options be recommended for the treatment of urticaria?</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733302467"/>
                  </a:ext>
                </a:extLst>
              </a:tr>
              <a:tr h="2224724">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cannot make a recommendation</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with respect to further treatment options as standard therapies, but these may be considered in special cases, which also include those where financial or legal limitations for the recommended algorithm treatment exist.</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0</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Expert consensus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3748072"/>
                  </a:ext>
                </a:extLst>
              </a:tr>
              <a:tr h="435273">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059841280"/>
                  </a:ext>
                </a:extLst>
              </a:tr>
            </a:tbl>
          </a:graphicData>
        </a:graphic>
      </p:graphicFrame>
    </p:spTree>
    <p:extLst>
      <p:ext uri="{BB962C8B-B14F-4D97-AF65-F5344CB8AC3E}">
        <p14:creationId xmlns:p14="http://schemas.microsoft.com/office/powerpoint/2010/main" val="4480092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6632"/>
            <a:ext cx="8229600" cy="562074"/>
          </a:xfrm>
        </p:spPr>
        <p:txBody>
          <a:bodyPr/>
          <a:lstStyle/>
          <a:p>
            <a:r>
              <a:rPr lang="de-DE" dirty="0"/>
              <a:t>Alternative </a:t>
            </a:r>
            <a:r>
              <a:rPr lang="de-DE" dirty="0" err="1"/>
              <a:t>treatment</a:t>
            </a:r>
            <a:r>
              <a:rPr lang="de-DE" dirty="0"/>
              <a:t> </a:t>
            </a:r>
            <a:r>
              <a:rPr lang="de-DE" dirty="0" err="1"/>
              <a:t>options</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47545493"/>
              </p:ext>
            </p:extLst>
          </p:nvPr>
        </p:nvGraphicFramePr>
        <p:xfrm>
          <a:off x="323528" y="1011171"/>
          <a:ext cx="8496943" cy="5040221"/>
        </p:xfrm>
        <a:graphic>
          <a:graphicData uri="http://schemas.openxmlformats.org/drawingml/2006/table">
            <a:tbl>
              <a:tblPr firstRow="1" firstCol="1" bandRow="1"/>
              <a:tblGrid>
                <a:gridCol w="2837316">
                  <a:extLst>
                    <a:ext uri="{9D8B030D-6E8A-4147-A177-3AD203B41FA5}">
                      <a16:colId xmlns:a16="http://schemas.microsoft.com/office/drawing/2014/main" val="2637424412"/>
                    </a:ext>
                  </a:extLst>
                </a:gridCol>
                <a:gridCol w="2841066">
                  <a:extLst>
                    <a:ext uri="{9D8B030D-6E8A-4147-A177-3AD203B41FA5}">
                      <a16:colId xmlns:a16="http://schemas.microsoft.com/office/drawing/2014/main" val="3712163230"/>
                    </a:ext>
                  </a:extLst>
                </a:gridCol>
                <a:gridCol w="2818561">
                  <a:extLst>
                    <a:ext uri="{9D8B030D-6E8A-4147-A177-3AD203B41FA5}">
                      <a16:colId xmlns:a16="http://schemas.microsoft.com/office/drawing/2014/main" val="911051456"/>
                    </a:ext>
                  </a:extLst>
                </a:gridCol>
              </a:tblGrid>
              <a:tr h="127447">
                <a:tc>
                  <a:txBody>
                    <a:bodyPr/>
                    <a:lstStyle/>
                    <a:p>
                      <a:pPr>
                        <a:lnSpc>
                          <a:spcPct val="150000"/>
                        </a:lnSpc>
                        <a:spcBef>
                          <a:spcPts val="1000"/>
                        </a:spcBef>
                        <a:spcAft>
                          <a:spcPts val="0"/>
                        </a:spcAft>
                      </a:pPr>
                      <a:r>
                        <a:rPr lang="en-US" sz="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Intervention</a:t>
                      </a:r>
                      <a:endParaRPr lang="de-DE" sz="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nSpc>
                          <a:spcPct val="150000"/>
                        </a:lnSpc>
                        <a:spcBef>
                          <a:spcPts val="1000"/>
                        </a:spcBef>
                        <a:spcAft>
                          <a:spcPts val="0"/>
                        </a:spcAft>
                      </a:pPr>
                      <a:r>
                        <a:rPr lang="en-US" sz="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Substance (class)</a:t>
                      </a:r>
                      <a:endParaRPr lang="de-DE" sz="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nSpc>
                          <a:spcPct val="150000"/>
                        </a:lnSpc>
                        <a:spcBef>
                          <a:spcPts val="1000"/>
                        </a:spcBef>
                        <a:spcAft>
                          <a:spcPts val="0"/>
                        </a:spcAft>
                      </a:pPr>
                      <a:r>
                        <a:rPr lang="en-US" sz="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Indication</a:t>
                      </a:r>
                      <a:endParaRPr lang="de-DE" sz="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78311494"/>
                  </a:ext>
                </a:extLst>
              </a:tr>
              <a:tr h="127447">
                <a:tc gridSpan="3">
                  <a:txBody>
                    <a:bodyPr/>
                    <a:lstStyle/>
                    <a:p>
                      <a:pPr>
                        <a:lnSpc>
                          <a:spcPct val="150000"/>
                        </a:lnSpc>
                        <a:spcBef>
                          <a:spcPts val="1000"/>
                        </a:spcBef>
                        <a:spcAft>
                          <a:spcPts val="0"/>
                        </a:spcAft>
                      </a:pPr>
                      <a:r>
                        <a:rPr lang="en-US" sz="6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Widely used</a:t>
                      </a:r>
                      <a:endParaRPr lang="de-DE" sz="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496953270"/>
                  </a:ext>
                </a:extLst>
              </a:tr>
              <a:tr h="127447">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Antidepressant</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Doxepin* </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2893407"/>
                  </a:ext>
                </a:extLst>
              </a:tr>
              <a:tr h="127447">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Diet</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Pseudoallergen-free diet**</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9448472"/>
                  </a:ext>
                </a:extLst>
              </a:tr>
              <a:tr h="141313">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lang="en-US" sz="600" baseline="-25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-antihistamine</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Ranitidine***</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6264629"/>
                  </a:ext>
                </a:extLst>
              </a:tr>
              <a:tr h="254894">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Immunosuppressive</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Methotrexate</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Mycophenolate mofetil</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 +/- DPU****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Autoimmune 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5461628"/>
                  </a:ext>
                </a:extLst>
              </a:tr>
              <a:tr h="254894">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Leukotriene receptor antagonist</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Montelukast</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 DPU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0941700"/>
                  </a:ext>
                </a:extLst>
              </a:tr>
              <a:tr h="254894">
                <a:tc>
                  <a:txBody>
                    <a:bodyPr/>
                    <a:lstStyle/>
                    <a:p>
                      <a:pPr>
                        <a:lnSpc>
                          <a:spcPct val="150000"/>
                        </a:lnSpc>
                        <a:spcAft>
                          <a:spcPts val="0"/>
                        </a:spcAft>
                      </a:pPr>
                      <a:r>
                        <a:rPr lang="en-US" sz="6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Sulphones</a:t>
                      </a:r>
                      <a:endParaRPr lang="de-DE" sz="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Dapsone, </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Sulphasalazine</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 +/- DPU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 +/- DPU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3218476"/>
                  </a:ext>
                </a:extLst>
              </a:tr>
              <a:tr h="127447">
                <a:tc gridSpan="3">
                  <a:txBody>
                    <a:bodyPr/>
                    <a:lstStyle/>
                    <a:p>
                      <a:pPr>
                        <a:lnSpc>
                          <a:spcPct val="150000"/>
                        </a:lnSpc>
                        <a:spcBef>
                          <a:spcPts val="1000"/>
                        </a:spcBef>
                        <a:spcAft>
                          <a:spcPts val="0"/>
                        </a:spcAft>
                      </a:pPr>
                      <a:r>
                        <a:rPr lang="en-US" sz="600" i="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Infrequently used</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367708986"/>
                  </a:ext>
                </a:extLst>
              </a:tr>
              <a:tr h="127447">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Anabolic steroid</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Danazol</a:t>
                      </a:r>
                      <a:endParaRPr lang="de-DE" sz="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Cholinergic urticaria</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7533409"/>
                  </a:ext>
                </a:extLst>
              </a:tr>
              <a:tr h="127447">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Anticoagulant</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Warfarin</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8024441"/>
                  </a:ext>
                </a:extLst>
              </a:tr>
              <a:tr h="127447">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Antifibrinolytic</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Tranexamic acid</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 with angioedema</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6939655"/>
                  </a:ext>
                </a:extLst>
              </a:tr>
              <a:tr h="254894">
                <a:tc>
                  <a:txBody>
                    <a:bodyPr/>
                    <a:lstStyle/>
                    <a:p>
                      <a:pPr>
                        <a:lnSpc>
                          <a:spcPct val="150000"/>
                        </a:lnSpc>
                        <a:spcAft>
                          <a:spcPts val="0"/>
                        </a:spcAft>
                      </a:pPr>
                      <a:r>
                        <a:rPr lang="en-US" sz="6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Immunomodulator</a:t>
                      </a:r>
                      <a:endParaRPr lang="de-DE" sz="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IVIG</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Plasmapheresis</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Autoimmune 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Autoimmune 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8176949"/>
                  </a:ext>
                </a:extLst>
              </a:tr>
              <a:tr h="254894">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Miscellaneous</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Autologous blood/serum</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Hydroxychloroquine</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7042989"/>
                  </a:ext>
                </a:extLst>
              </a:tr>
              <a:tr h="254894">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Phototherapy</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Narrow-band UVB</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Symptomatic dermographism</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6285759"/>
                  </a:ext>
                </a:extLst>
              </a:tr>
              <a:tr h="127447">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Psychotherapy</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Holistic medicine</a:t>
                      </a:r>
                      <a:endParaRPr lang="de-DE" sz="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5937585"/>
                  </a:ext>
                </a:extLst>
              </a:tr>
              <a:tr h="127447">
                <a:tc gridSpan="3">
                  <a:txBody>
                    <a:bodyPr/>
                    <a:lstStyle/>
                    <a:p>
                      <a:pPr>
                        <a:lnSpc>
                          <a:spcPct val="150000"/>
                        </a:lnSpc>
                        <a:spcBef>
                          <a:spcPts val="1000"/>
                        </a:spcBef>
                        <a:spcAft>
                          <a:spcPts val="0"/>
                        </a:spcAft>
                      </a:pPr>
                      <a:r>
                        <a:rPr lang="en-US" sz="600" i="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Rarely used</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978055853"/>
                  </a:ext>
                </a:extLst>
              </a:tr>
              <a:tr h="127447">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Anticoagulant</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Heparin</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569793"/>
                  </a:ext>
                </a:extLst>
              </a:tr>
              <a:tr h="254894">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Immunosuppressive</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Cyclophosphamide</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Rituximab</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Autoimmune 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Autoimmune 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9363586"/>
                  </a:ext>
                </a:extLst>
              </a:tr>
              <a:tr h="892130">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Miscellaneous</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Anakinra</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Anti-TNF-alpha</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Camostat mesilate</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Colchicine</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Miltefosine</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Mirtazepine</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PUVA</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DPU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 +/- DPU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9809701"/>
                  </a:ext>
                </a:extLst>
              </a:tr>
              <a:tr h="127447">
                <a:tc gridSpan="3">
                  <a:txBody>
                    <a:bodyPr/>
                    <a:lstStyle/>
                    <a:p>
                      <a:pPr>
                        <a:lnSpc>
                          <a:spcPct val="150000"/>
                        </a:lnSpc>
                        <a:spcAft>
                          <a:spcPts val="0"/>
                        </a:spcAft>
                      </a:pPr>
                      <a:r>
                        <a:rPr lang="en-US" sz="600" i="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Very rarely used</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192703507"/>
                  </a:ext>
                </a:extLst>
              </a:tr>
              <a:tr h="127447">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Immunosuppressive</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Tacrolimus</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0855565"/>
                  </a:ext>
                </a:extLst>
              </a:tr>
              <a:tr h="254894">
                <a:tc>
                  <a:txBody>
                    <a:bodyPr/>
                    <a:lstStyle/>
                    <a:p>
                      <a:pPr>
                        <a:lnSpc>
                          <a:spcPct val="150000"/>
                        </a:lnSpc>
                        <a:spcAft>
                          <a:spcPts val="0"/>
                        </a:spcAft>
                      </a:pPr>
                      <a:r>
                        <a:rPr lang="en-US" sz="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Miscellaneous</a:t>
                      </a:r>
                      <a:endParaRPr lang="de-DE" sz="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Vitamin D</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Interferon alpha</a:t>
                      </a:r>
                      <a:endParaRPr lang="de-DE" sz="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a:t>
                      </a:r>
                      <a:endParaRPr lang="de-DE" sz="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CSU</a:t>
                      </a:r>
                      <a:endParaRPr lang="de-DE" sz="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862" marR="318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5708620"/>
                  </a:ext>
                </a:extLst>
              </a:tr>
            </a:tbl>
          </a:graphicData>
        </a:graphic>
      </p:graphicFrame>
      <p:sp>
        <p:nvSpPr>
          <p:cNvPr id="5" name="Rechteck 4"/>
          <p:cNvSpPr/>
          <p:nvPr/>
        </p:nvSpPr>
        <p:spPr>
          <a:xfrm>
            <a:off x="467544" y="580618"/>
            <a:ext cx="7898508" cy="430887"/>
          </a:xfrm>
          <a:prstGeom prst="rect">
            <a:avLst/>
          </a:prstGeom>
        </p:spPr>
        <p:txBody>
          <a:bodyPr wrap="square">
            <a:spAutoFit/>
          </a:bodyPr>
          <a:lstStyle/>
          <a:p>
            <a:r>
              <a:rPr lang="en-US" sz="11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Although evidence from publications is low, clinical experience indicates that they may be useful in certain contexts. Interventions are listed in alphabetical order by frequency of use rather than efficacy</a:t>
            </a:r>
            <a:endParaRPr lang="de-DE" sz="4800" dirty="0">
              <a:solidFill>
                <a:schemeClr val="bg1"/>
              </a:solidFill>
            </a:endParaRPr>
          </a:p>
        </p:txBody>
      </p:sp>
      <p:sp>
        <p:nvSpPr>
          <p:cNvPr id="6" name="Rechteck 5"/>
          <p:cNvSpPr/>
          <p:nvPr/>
        </p:nvSpPr>
        <p:spPr>
          <a:xfrm>
            <a:off x="251520" y="5821842"/>
            <a:ext cx="7398568" cy="669414"/>
          </a:xfrm>
          <a:prstGeom prst="rect">
            <a:avLst/>
          </a:prstGeom>
        </p:spPr>
        <p:txBody>
          <a:bodyPr wrap="square">
            <a:spAutoFit/>
          </a:bodyPr>
          <a:lstStyle/>
          <a:p>
            <a:pPr>
              <a:lnSpc>
                <a:spcPct val="150000"/>
              </a:lnSpc>
              <a:spcAft>
                <a:spcPts val="0"/>
              </a:spcAft>
            </a:pPr>
            <a:r>
              <a:rPr lang="en-US" sz="600" dirty="0">
                <a:latin typeface="Times New Roman" panose="02020603050405020304" pitchFamily="18" charset="0"/>
                <a:ea typeface="Calibri" panose="020F0502020204030204" pitchFamily="34" charset="0"/>
                <a:cs typeface="Times New Roman" panose="02020603050405020304" pitchFamily="18" charset="0"/>
              </a:rPr>
              <a:t>* has also H</a:t>
            </a:r>
            <a:r>
              <a:rPr lang="en-US" sz="600" baseline="-25000" dirty="0">
                <a:latin typeface="Times New Roman" panose="02020603050405020304" pitchFamily="18" charset="0"/>
                <a:ea typeface="Calibri" panose="020F0502020204030204" pitchFamily="34" charset="0"/>
                <a:cs typeface="Times New Roman" panose="02020603050405020304" pitchFamily="18" charset="0"/>
              </a:rPr>
              <a:t>1</a:t>
            </a:r>
            <a:r>
              <a:rPr lang="en-US" sz="600" dirty="0">
                <a:latin typeface="Times New Roman" panose="02020603050405020304" pitchFamily="18" charset="0"/>
                <a:ea typeface="Calibri" panose="020F0502020204030204" pitchFamily="34" charset="0"/>
                <a:cs typeface="Times New Roman" panose="02020603050405020304" pitchFamily="18" charset="0"/>
              </a:rPr>
              <a:t> and H</a:t>
            </a:r>
            <a:r>
              <a:rPr lang="en-US" sz="600" baseline="-25000" dirty="0">
                <a:latin typeface="Times New Roman" panose="02020603050405020304" pitchFamily="18" charset="0"/>
                <a:ea typeface="Calibri" panose="020F0502020204030204" pitchFamily="34" charset="0"/>
                <a:cs typeface="Times New Roman" panose="02020603050405020304" pitchFamily="18" charset="0"/>
              </a:rPr>
              <a:t>2</a:t>
            </a:r>
            <a:r>
              <a:rPr lang="en-US" sz="600" dirty="0">
                <a:latin typeface="Times New Roman" panose="02020603050405020304" pitchFamily="18" charset="0"/>
                <a:ea typeface="Calibri" panose="020F0502020204030204" pitchFamily="34" charset="0"/>
                <a:cs typeface="Times New Roman" panose="02020603050405020304" pitchFamily="18" charset="0"/>
              </a:rPr>
              <a:t>-antihistaminergic properties</a:t>
            </a:r>
            <a:endParaRPr lang="de-DE" sz="9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dirty="0">
                <a:latin typeface="Times New Roman" panose="02020603050405020304" pitchFamily="18" charset="0"/>
                <a:ea typeface="Calibri" panose="020F0502020204030204" pitchFamily="34" charset="0"/>
                <a:cs typeface="Times New Roman" panose="02020603050405020304" pitchFamily="18" charset="0"/>
              </a:rPr>
              <a:t>** does include low histamine diet as </a:t>
            </a:r>
            <a:r>
              <a:rPr lang="en-US" sz="600" dirty="0" err="1">
                <a:latin typeface="Times New Roman" panose="02020603050405020304" pitchFamily="18" charset="0"/>
                <a:ea typeface="Calibri" panose="020F0502020204030204" pitchFamily="34" charset="0"/>
                <a:cs typeface="Times New Roman" panose="02020603050405020304" pitchFamily="18" charset="0"/>
              </a:rPr>
              <a:t>pseudoallergen</a:t>
            </a:r>
            <a:r>
              <a:rPr lang="en-US" sz="600" dirty="0">
                <a:latin typeface="Times New Roman" panose="02020603050405020304" pitchFamily="18" charset="0"/>
                <a:ea typeface="Calibri" panose="020F0502020204030204" pitchFamily="34" charset="0"/>
                <a:cs typeface="Times New Roman" panose="02020603050405020304" pitchFamily="18" charset="0"/>
              </a:rPr>
              <a:t>-free diet is also low in histamine</a:t>
            </a:r>
            <a:endParaRPr lang="de-DE" sz="9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dirty="0">
                <a:latin typeface="Times New Roman" panose="02020603050405020304" pitchFamily="18" charset="0"/>
                <a:ea typeface="Calibri" panose="020F0502020204030204" pitchFamily="34" charset="0"/>
                <a:cs typeface="Times New Roman" panose="02020603050405020304" pitchFamily="18" charset="0"/>
              </a:rPr>
              <a:t>*** no longer available in most countries; alternative H2-antihistamines are available including famotidine and </a:t>
            </a:r>
            <a:r>
              <a:rPr lang="en-US" sz="600" dirty="0" err="1">
                <a:latin typeface="Times New Roman" panose="02020603050405020304" pitchFamily="18" charset="0"/>
                <a:ea typeface="Calibri" panose="020F0502020204030204" pitchFamily="34" charset="0"/>
                <a:cs typeface="Times New Roman" panose="02020603050405020304" pitchFamily="18" charset="0"/>
              </a:rPr>
              <a:t>nizatidine</a:t>
            </a:r>
            <a:r>
              <a:rPr lang="en-US" sz="600" dirty="0">
                <a:latin typeface="Times New Roman" panose="02020603050405020304" pitchFamily="18" charset="0"/>
                <a:ea typeface="Calibri" panose="020F0502020204030204" pitchFamily="34" charset="0"/>
                <a:cs typeface="Times New Roman" panose="02020603050405020304" pitchFamily="18" charset="0"/>
              </a:rPr>
              <a:t> but evidence for their use in chronic urticaria varies</a:t>
            </a:r>
            <a:endParaRPr lang="de-DE" sz="9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600" dirty="0">
                <a:latin typeface="Times New Roman" panose="02020603050405020304" pitchFamily="18" charset="0"/>
                <a:ea typeface="Calibri" panose="020F0502020204030204" pitchFamily="34" charset="0"/>
                <a:cs typeface="Times New Roman" panose="02020603050405020304" pitchFamily="18" charset="0"/>
              </a:rPr>
              <a:t>**** treatment can be considered especially if CSU and DPU are co-existent in a patient</a:t>
            </a:r>
            <a:endParaRPr lang="de-DE" sz="9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52755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Children</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613588308"/>
              </p:ext>
            </p:extLst>
          </p:nvPr>
        </p:nvGraphicFramePr>
        <p:xfrm>
          <a:off x="827584" y="2204864"/>
          <a:ext cx="7560840" cy="3096344"/>
        </p:xfrm>
        <a:graphic>
          <a:graphicData uri="http://schemas.openxmlformats.org/drawingml/2006/table">
            <a:tbl>
              <a:tblPr firstRow="1" firstCol="1" bandRow="1"/>
              <a:tblGrid>
                <a:gridCol w="5030363">
                  <a:extLst>
                    <a:ext uri="{9D8B030D-6E8A-4147-A177-3AD203B41FA5}">
                      <a16:colId xmlns:a16="http://schemas.microsoft.com/office/drawing/2014/main" val="1657283164"/>
                    </a:ext>
                  </a:extLst>
                </a:gridCol>
                <a:gridCol w="602454">
                  <a:extLst>
                    <a:ext uri="{9D8B030D-6E8A-4147-A177-3AD203B41FA5}">
                      <a16:colId xmlns:a16="http://schemas.microsoft.com/office/drawing/2014/main" val="67533858"/>
                    </a:ext>
                  </a:extLst>
                </a:gridCol>
                <a:gridCol w="1928023">
                  <a:extLst>
                    <a:ext uri="{9D8B030D-6E8A-4147-A177-3AD203B41FA5}">
                      <a16:colId xmlns:a16="http://schemas.microsoft.com/office/drawing/2014/main" val="1059372350"/>
                    </a:ext>
                  </a:extLst>
                </a:gridCol>
              </a:tblGrid>
              <a:tr h="657631">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Should the same treatment algorithm be used in children?</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387654559"/>
                  </a:ext>
                </a:extLst>
              </a:tr>
              <a:tr h="1945490">
                <a:tc>
                  <a:txBody>
                    <a:bodyPr/>
                    <a:lstStyle/>
                    <a:p>
                      <a:pPr>
                        <a:lnSpc>
                          <a:spcPct val="115000"/>
                        </a:lnSpc>
                        <a:spcBef>
                          <a:spcPts val="600"/>
                        </a:spcBef>
                        <a:spcAft>
                          <a:spcPts val="60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suggest</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using the same treatment algorithm with caution (e.g. weight adjusted dosage) in children with chronic </a:t>
                      </a:r>
                      <a:r>
                        <a:rPr lang="en-US" sz="16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urticaria.</a:t>
                      </a:r>
                      <a:endParaRPr lang="de-DE" sz="1600" dirty="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Expert consensus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795385"/>
                  </a:ext>
                </a:extLst>
              </a:tr>
              <a:tr h="493223">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449040739"/>
                  </a:ext>
                </a:extLst>
              </a:tr>
            </a:tbl>
          </a:graphicData>
        </a:graphic>
      </p:graphicFrame>
    </p:spTree>
    <p:extLst>
      <p:ext uri="{BB962C8B-B14F-4D97-AF65-F5344CB8AC3E}">
        <p14:creationId xmlns:p14="http://schemas.microsoft.com/office/powerpoint/2010/main" val="7392398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Pregnancy</a:t>
            </a:r>
            <a:r>
              <a:rPr lang="de-DE" dirty="0" smtClean="0"/>
              <a:t> and </a:t>
            </a:r>
            <a:r>
              <a:rPr lang="de-DE" dirty="0" err="1" smtClean="0"/>
              <a:t>lactation</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404657055"/>
              </p:ext>
            </p:extLst>
          </p:nvPr>
        </p:nvGraphicFramePr>
        <p:xfrm>
          <a:off x="971600" y="2060848"/>
          <a:ext cx="7200800" cy="3168353"/>
        </p:xfrm>
        <a:graphic>
          <a:graphicData uri="http://schemas.openxmlformats.org/drawingml/2006/table">
            <a:tbl>
              <a:tblPr firstRow="1" firstCol="1" bandRow="1"/>
              <a:tblGrid>
                <a:gridCol w="4790822">
                  <a:extLst>
                    <a:ext uri="{9D8B030D-6E8A-4147-A177-3AD203B41FA5}">
                      <a16:colId xmlns:a16="http://schemas.microsoft.com/office/drawing/2014/main" val="416444611"/>
                    </a:ext>
                  </a:extLst>
                </a:gridCol>
                <a:gridCol w="573766">
                  <a:extLst>
                    <a:ext uri="{9D8B030D-6E8A-4147-A177-3AD203B41FA5}">
                      <a16:colId xmlns:a16="http://schemas.microsoft.com/office/drawing/2014/main" val="2794025039"/>
                    </a:ext>
                  </a:extLst>
                </a:gridCol>
                <a:gridCol w="1836212">
                  <a:extLst>
                    <a:ext uri="{9D8B030D-6E8A-4147-A177-3AD203B41FA5}">
                      <a16:colId xmlns:a16="http://schemas.microsoft.com/office/drawing/2014/main" val="3472765637"/>
                    </a:ext>
                  </a:extLst>
                </a:gridCol>
              </a:tblGrid>
              <a:tr h="1089405">
                <a:tc gridSpan="3">
                  <a:txBody>
                    <a:bodyPr/>
                    <a:lstStyle/>
                    <a:p>
                      <a:pPr algn="ctr">
                        <a:lnSpc>
                          <a:spcPct val="150000"/>
                        </a:lnSpc>
                        <a:spcBef>
                          <a:spcPts val="600"/>
                        </a:spcBef>
                        <a:spcAft>
                          <a:spcPts val="600"/>
                        </a:spcAft>
                      </a:pPr>
                      <a:r>
                        <a:rPr lang="en-US" sz="1600" b="1" smtClean="0">
                          <a:effectLst/>
                          <a:latin typeface="Times New Roman" panose="02020603050405020304" pitchFamily="18" charset="0"/>
                          <a:ea typeface="Calibri" panose="020F0502020204030204" pitchFamily="34" charset="0"/>
                          <a:cs typeface="Times New Roman" panose="02020603050405020304" pitchFamily="18" charset="0"/>
                        </a:rPr>
                        <a:t>Should the same treatment algorithm be used in pregnant women and during lactation?</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801802887"/>
                  </a:ext>
                </a:extLst>
              </a:tr>
              <a:tr h="1670421">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suggest</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using the same treatment algorithm with caution both in pregnant and lactating women after risk-benefit assessment. Drugs contraindicated or not suitable in pregnancy should not be used.</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Expert consensus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4699581"/>
                  </a:ext>
                </a:extLst>
              </a:tr>
              <a:tr h="408527">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228727166"/>
                  </a:ext>
                </a:extLst>
              </a:tr>
            </a:tbl>
          </a:graphicData>
        </a:graphic>
      </p:graphicFrame>
    </p:spTree>
    <p:extLst>
      <p:ext uri="{BB962C8B-B14F-4D97-AF65-F5344CB8AC3E}">
        <p14:creationId xmlns:p14="http://schemas.microsoft.com/office/powerpoint/2010/main" val="11473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p:cNvGraphicFramePr>
            <a:graphicFrameLocks noGrp="1"/>
          </p:cNvGraphicFramePr>
          <p:nvPr>
            <p:extLst>
              <p:ext uri="{D42A27DB-BD31-4B8C-83A1-F6EECF244321}">
                <p14:modId xmlns:p14="http://schemas.microsoft.com/office/powerpoint/2010/main" val="97241345"/>
              </p:ext>
            </p:extLst>
          </p:nvPr>
        </p:nvGraphicFramePr>
        <p:xfrm>
          <a:off x="683568" y="1039998"/>
          <a:ext cx="7920880" cy="5419339"/>
        </p:xfrm>
        <a:graphic>
          <a:graphicData uri="http://schemas.openxmlformats.org/drawingml/2006/table">
            <a:tbl>
              <a:tblPr firstRow="1" firstCol="1" bandRow="1"/>
              <a:tblGrid>
                <a:gridCol w="1516513">
                  <a:extLst>
                    <a:ext uri="{9D8B030D-6E8A-4147-A177-3AD203B41FA5}">
                      <a16:colId xmlns:a16="http://schemas.microsoft.com/office/drawing/2014/main" val="1339007793"/>
                    </a:ext>
                  </a:extLst>
                </a:gridCol>
                <a:gridCol w="1840452">
                  <a:extLst>
                    <a:ext uri="{9D8B030D-6E8A-4147-A177-3AD203B41FA5}">
                      <a16:colId xmlns:a16="http://schemas.microsoft.com/office/drawing/2014/main" val="541661092"/>
                    </a:ext>
                  </a:extLst>
                </a:gridCol>
                <a:gridCol w="771365">
                  <a:extLst>
                    <a:ext uri="{9D8B030D-6E8A-4147-A177-3AD203B41FA5}">
                      <a16:colId xmlns:a16="http://schemas.microsoft.com/office/drawing/2014/main" val="429422186"/>
                    </a:ext>
                  </a:extLst>
                </a:gridCol>
                <a:gridCol w="3792550">
                  <a:extLst>
                    <a:ext uri="{9D8B030D-6E8A-4147-A177-3AD203B41FA5}">
                      <a16:colId xmlns:a16="http://schemas.microsoft.com/office/drawing/2014/main" val="1113871485"/>
                    </a:ext>
                  </a:extLst>
                </a:gridCol>
              </a:tblGrid>
              <a:tr h="451198">
                <a:tc>
                  <a:txBody>
                    <a:bodyPr/>
                    <a:lstStyle/>
                    <a:p>
                      <a:pPr>
                        <a:lnSpc>
                          <a:spcPct val="150000"/>
                        </a:lnSpc>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Strength of recommendation</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80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Wording</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80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Symbols</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800"/>
                        </a:spcAft>
                      </a:pPr>
                      <a:r>
                        <a:rPr lang="en-US" sz="1000" b="1" dirty="0">
                          <a:effectLst/>
                          <a:latin typeface="Times New Roman" panose="02020603050405020304" pitchFamily="18" charset="0"/>
                          <a:ea typeface="Calibri" panose="020F0502020204030204" pitchFamily="34" charset="0"/>
                          <a:cs typeface="Times New Roman" panose="02020603050405020304" pitchFamily="18" charset="0"/>
                        </a:rPr>
                        <a:t>Implications</a:t>
                      </a:r>
                      <a:endParaRPr lang="de-DE"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6698252"/>
                  </a:ext>
                </a:extLst>
              </a:tr>
              <a:tr h="1470263">
                <a:tc>
                  <a:txBody>
                    <a:bodyPr/>
                    <a:lstStyle/>
                    <a:p>
                      <a:pPr>
                        <a:lnSpc>
                          <a:spcPct val="150000"/>
                        </a:lnSpc>
                        <a:spcAft>
                          <a:spcPts val="800"/>
                        </a:spcAft>
                      </a:pPr>
                      <a:r>
                        <a:rPr lang="en-US" sz="1000" b="1" u="sng">
                          <a:effectLst/>
                          <a:latin typeface="Times New Roman" panose="02020603050405020304" pitchFamily="18" charset="0"/>
                          <a:ea typeface="Calibri" panose="020F0502020204030204" pitchFamily="34" charset="0"/>
                          <a:cs typeface="Times New Roman" panose="02020603050405020304" pitchFamily="18" charset="0"/>
                        </a:rPr>
                        <a:t>Strong</a:t>
                      </a:r>
                      <a:r>
                        <a:rPr lang="en-US" sz="1000" u="sng">
                          <a:effectLst/>
                          <a:latin typeface="Times New Roman" panose="02020603050405020304" pitchFamily="18" charset="0"/>
                          <a:ea typeface="Calibri" panose="020F0502020204030204" pitchFamily="34" charset="0"/>
                          <a:cs typeface="Times New Roman" panose="02020603050405020304" pitchFamily="18" charset="0"/>
                        </a:rPr>
                        <a:t> </a:t>
                      </a:r>
                      <a:r>
                        <a:rPr lang="en-US" sz="1000">
                          <a:effectLst/>
                          <a:latin typeface="Times New Roman" panose="02020603050405020304" pitchFamily="18" charset="0"/>
                          <a:ea typeface="Calibri" panose="020F0502020204030204" pitchFamily="34" charset="0"/>
                          <a:cs typeface="Times New Roman" panose="02020603050405020304" pitchFamily="18" charset="0"/>
                        </a:rPr>
                        <a:t>recommendation </a:t>
                      </a:r>
                      <a:r>
                        <a:rPr lang="en-US" sz="1000" b="1">
                          <a:effectLst/>
                          <a:latin typeface="Times New Roman" panose="02020603050405020304" pitchFamily="18" charset="0"/>
                          <a:ea typeface="Calibri" panose="020F0502020204030204" pitchFamily="34" charset="0"/>
                          <a:cs typeface="Times New Roman" panose="02020603050405020304" pitchFamily="18" charset="0"/>
                        </a:rPr>
                        <a:t>for </a:t>
                      </a:r>
                      <a:r>
                        <a:rPr lang="en-US" sz="1000">
                          <a:effectLst/>
                          <a:latin typeface="Times New Roman" panose="02020603050405020304" pitchFamily="18" charset="0"/>
                          <a:ea typeface="Calibri" panose="020F0502020204030204" pitchFamily="34" charset="0"/>
                          <a:cs typeface="Times New Roman" panose="02020603050405020304" pitchFamily="18" charset="0"/>
                        </a:rPr>
                        <a:t>the use of an intervention</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8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‘We </a:t>
                      </a:r>
                      <a:r>
                        <a:rPr lang="en-US" sz="1000" b="1">
                          <a:effectLst/>
                          <a:latin typeface="Times New Roman" panose="02020603050405020304" pitchFamily="18" charset="0"/>
                          <a:ea typeface="Calibri" panose="020F0502020204030204" pitchFamily="34" charset="0"/>
                          <a:cs typeface="Times New Roman" panose="02020603050405020304" pitchFamily="18" charset="0"/>
                        </a:rPr>
                        <a:t>recommend </a:t>
                      </a:r>
                      <a:r>
                        <a:rPr lang="en-US" sz="1000">
                          <a:effectLst/>
                          <a:latin typeface="Times New Roman" panose="02020603050405020304" pitchFamily="18" charset="0"/>
                          <a:ea typeface="Calibri" panose="020F0502020204030204" pitchFamily="34" charset="0"/>
                          <a:cs typeface="Times New Roman" panose="02020603050405020304" pitchFamily="18" charset="0"/>
                        </a:rPr>
                        <a:t>. . .’</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a:txBody>
                    <a:bodyPr/>
                    <a:lstStyle/>
                    <a:p>
                      <a:pPr algn="just">
                        <a:lnSpc>
                          <a:spcPct val="150000"/>
                        </a:lnSpc>
                        <a:spcAft>
                          <a:spcPts val="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We believe that all or almost all informed people would make a choice in favor of using this intervention. Clinicians will not have to spend as much time on the process of decision-making with the patient and may devote that time instead to overcoming barriers to implementation and adherence. In most clinical situations, the recommendation can be adopted as a policy.</a:t>
                      </a:r>
                      <a:endParaRPr lang="de-DE"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9240202"/>
                  </a:ext>
                </a:extLst>
              </a:tr>
              <a:tr h="1286480">
                <a:tc>
                  <a:txBody>
                    <a:bodyPr/>
                    <a:lstStyle/>
                    <a:p>
                      <a:pPr>
                        <a:lnSpc>
                          <a:spcPct val="150000"/>
                        </a:lnSpc>
                        <a:spcAft>
                          <a:spcPts val="800"/>
                        </a:spcAft>
                      </a:pPr>
                      <a:r>
                        <a:rPr lang="en-US" sz="1000" b="1" u="sng">
                          <a:effectLst/>
                          <a:latin typeface="Times New Roman" panose="02020603050405020304" pitchFamily="18" charset="0"/>
                          <a:ea typeface="Calibri" panose="020F0502020204030204" pitchFamily="34" charset="0"/>
                          <a:cs typeface="Times New Roman" panose="02020603050405020304" pitchFamily="18" charset="0"/>
                        </a:rPr>
                        <a:t>Weak</a:t>
                      </a:r>
                      <a:r>
                        <a:rPr lang="en-US" sz="1000" b="1">
                          <a:effectLst/>
                          <a:latin typeface="Times New Roman" panose="02020603050405020304" pitchFamily="18" charset="0"/>
                          <a:ea typeface="Calibri" panose="020F0502020204030204" pitchFamily="34" charset="0"/>
                          <a:cs typeface="Times New Roman" panose="02020603050405020304" pitchFamily="18" charset="0"/>
                        </a:rPr>
                        <a:t> </a:t>
                      </a:r>
                      <a:r>
                        <a:rPr lang="en-US" sz="1000">
                          <a:effectLst/>
                          <a:latin typeface="Times New Roman" panose="02020603050405020304" pitchFamily="18" charset="0"/>
                          <a:ea typeface="Calibri" panose="020F0502020204030204" pitchFamily="34" charset="0"/>
                          <a:cs typeface="Times New Roman" panose="02020603050405020304" pitchFamily="18" charset="0"/>
                        </a:rPr>
                        <a:t>recommendation </a:t>
                      </a:r>
                      <a:r>
                        <a:rPr lang="en-US" sz="1000" b="1">
                          <a:effectLst/>
                          <a:latin typeface="Times New Roman" panose="02020603050405020304" pitchFamily="18" charset="0"/>
                          <a:ea typeface="Calibri" panose="020F0502020204030204" pitchFamily="34" charset="0"/>
                          <a:cs typeface="Times New Roman" panose="02020603050405020304" pitchFamily="18" charset="0"/>
                        </a:rPr>
                        <a:t>for </a:t>
                      </a:r>
                      <a:r>
                        <a:rPr lang="en-US" sz="1000">
                          <a:effectLst/>
                          <a:latin typeface="Times New Roman" panose="02020603050405020304" pitchFamily="18" charset="0"/>
                          <a:ea typeface="Calibri" panose="020F0502020204030204" pitchFamily="34" charset="0"/>
                          <a:cs typeface="Times New Roman" panose="02020603050405020304" pitchFamily="18" charset="0"/>
                        </a:rPr>
                        <a:t>the use of an intervention</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8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‘We </a:t>
                      </a:r>
                      <a:r>
                        <a:rPr lang="en-US" sz="1000" b="1">
                          <a:effectLst/>
                          <a:latin typeface="Times New Roman" panose="02020603050405020304" pitchFamily="18" charset="0"/>
                          <a:ea typeface="Calibri" panose="020F0502020204030204" pitchFamily="34" charset="0"/>
                          <a:cs typeface="Times New Roman" panose="02020603050405020304" pitchFamily="18" charset="0"/>
                        </a:rPr>
                        <a:t>suggest</a:t>
                      </a:r>
                      <a:r>
                        <a:rPr lang="en-US" sz="1000">
                          <a:effectLst/>
                          <a:latin typeface="Times New Roman" panose="02020603050405020304" pitchFamily="18" charset="0"/>
                          <a:ea typeface="Calibri" panose="020F0502020204030204" pitchFamily="34" charset="0"/>
                          <a:cs typeface="Times New Roman" panose="02020603050405020304" pitchFamily="18" charset="0"/>
                        </a:rPr>
                        <a:t> . . .’</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just">
                        <a:lnSpc>
                          <a:spcPct val="150000"/>
                        </a:lnSpc>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We believe that most informed people would make a choice in favor of using this intervention, but a substantial number would not. Clinicians and other health care providers will need to devote more time to the process of shared decision-making. Policy makers will have to involve many stakeholders and policy making will require substantial debate.</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9586942"/>
                  </a:ext>
                </a:extLst>
              </a:tr>
              <a:tr h="735132">
                <a:tc>
                  <a:txBody>
                    <a:bodyPr/>
                    <a:lstStyle/>
                    <a:p>
                      <a:pPr>
                        <a:lnSpc>
                          <a:spcPct val="150000"/>
                        </a:lnSpc>
                        <a:spcAft>
                          <a:spcPts val="800"/>
                        </a:spcAft>
                      </a:pPr>
                      <a:r>
                        <a:rPr lang="en-US" sz="1000" b="1" u="sng">
                          <a:effectLst/>
                          <a:latin typeface="Times New Roman" panose="02020603050405020304" pitchFamily="18" charset="0"/>
                          <a:ea typeface="Calibri" panose="020F0502020204030204" pitchFamily="34" charset="0"/>
                          <a:cs typeface="Times New Roman" panose="02020603050405020304" pitchFamily="18" charset="0"/>
                        </a:rPr>
                        <a:t>No recommendation</a:t>
                      </a:r>
                      <a:r>
                        <a:rPr lang="en-US" sz="1000">
                          <a:effectLst/>
                          <a:latin typeface="Times New Roman" panose="02020603050405020304" pitchFamily="18" charset="0"/>
                          <a:ea typeface="Calibri" panose="020F0502020204030204" pitchFamily="34" charset="0"/>
                          <a:cs typeface="Times New Roman" panose="02020603050405020304" pitchFamily="18" charset="0"/>
                        </a:rPr>
                        <a:t> with respect to an intervention</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8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‘We </a:t>
                      </a:r>
                      <a:r>
                        <a:rPr lang="en-US" sz="1000" b="1">
                          <a:effectLst/>
                          <a:latin typeface="Times New Roman" panose="02020603050405020304" pitchFamily="18" charset="0"/>
                          <a:ea typeface="Calibri" panose="020F0502020204030204" pitchFamily="34" charset="0"/>
                          <a:cs typeface="Times New Roman" panose="02020603050405020304" pitchFamily="18" charset="0"/>
                        </a:rPr>
                        <a:t>cannot make a recommendation</a:t>
                      </a:r>
                      <a:r>
                        <a:rPr lang="en-US" sz="1000">
                          <a:effectLst/>
                          <a:latin typeface="Times New Roman" panose="02020603050405020304" pitchFamily="18" charset="0"/>
                          <a:ea typeface="Calibri" panose="020F0502020204030204" pitchFamily="34" charset="0"/>
                          <a:cs typeface="Times New Roman" panose="02020603050405020304" pitchFamily="18" charset="0"/>
                        </a:rPr>
                        <a:t> with respect to . . .’</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0</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50000"/>
                        </a:lnSpc>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Currently, a recommendation in favor of or against using this intervention cannot be made due to certain circumstances (for example, unclear or balanced benefit-risk ratio, no data available).</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5525345"/>
                  </a:ext>
                </a:extLst>
              </a:tr>
              <a:tr h="735132">
                <a:tc>
                  <a:txBody>
                    <a:bodyPr/>
                    <a:lstStyle/>
                    <a:p>
                      <a:pPr>
                        <a:lnSpc>
                          <a:spcPct val="150000"/>
                        </a:lnSpc>
                        <a:spcAft>
                          <a:spcPts val="800"/>
                        </a:spcAft>
                      </a:pPr>
                      <a:r>
                        <a:rPr lang="en-US" sz="1000" b="1" u="sng">
                          <a:effectLst/>
                          <a:latin typeface="Times New Roman" panose="02020603050405020304" pitchFamily="18" charset="0"/>
                          <a:ea typeface="Calibri" panose="020F0502020204030204" pitchFamily="34" charset="0"/>
                          <a:cs typeface="Times New Roman" panose="02020603050405020304" pitchFamily="18" charset="0"/>
                        </a:rPr>
                        <a:t>Weak</a:t>
                      </a:r>
                      <a:r>
                        <a:rPr lang="en-US" sz="1000" b="1">
                          <a:effectLst/>
                          <a:latin typeface="Times New Roman" panose="02020603050405020304" pitchFamily="18" charset="0"/>
                          <a:ea typeface="Calibri" panose="020F0502020204030204" pitchFamily="34" charset="0"/>
                          <a:cs typeface="Times New Roman" panose="02020603050405020304" pitchFamily="18" charset="0"/>
                        </a:rPr>
                        <a:t> </a:t>
                      </a:r>
                      <a:r>
                        <a:rPr lang="en-US" sz="1000">
                          <a:effectLst/>
                          <a:latin typeface="Times New Roman" panose="02020603050405020304" pitchFamily="18" charset="0"/>
                          <a:ea typeface="Calibri" panose="020F0502020204030204" pitchFamily="34" charset="0"/>
                          <a:cs typeface="Times New Roman" panose="02020603050405020304" pitchFamily="18" charset="0"/>
                        </a:rPr>
                        <a:t>recommendation </a:t>
                      </a:r>
                      <a:r>
                        <a:rPr lang="en-US" sz="1000" b="1" u="sng">
                          <a:effectLst/>
                          <a:latin typeface="Times New Roman" panose="02020603050405020304" pitchFamily="18" charset="0"/>
                          <a:ea typeface="Calibri" panose="020F0502020204030204" pitchFamily="34" charset="0"/>
                          <a:cs typeface="Times New Roman" panose="02020603050405020304" pitchFamily="18" charset="0"/>
                        </a:rPr>
                        <a:t>against</a:t>
                      </a:r>
                      <a:r>
                        <a:rPr lang="en-US" sz="1000" b="1">
                          <a:effectLst/>
                          <a:latin typeface="Times New Roman" panose="02020603050405020304" pitchFamily="18" charset="0"/>
                          <a:ea typeface="Calibri" panose="020F0502020204030204" pitchFamily="34" charset="0"/>
                          <a:cs typeface="Times New Roman" panose="02020603050405020304" pitchFamily="18" charset="0"/>
                        </a:rPr>
                        <a:t> </a:t>
                      </a:r>
                      <a:r>
                        <a:rPr lang="en-US" sz="1000">
                          <a:effectLst/>
                          <a:latin typeface="Times New Roman" panose="02020603050405020304" pitchFamily="18" charset="0"/>
                          <a:ea typeface="Calibri" panose="020F0502020204030204" pitchFamily="34" charset="0"/>
                          <a:cs typeface="Times New Roman" panose="02020603050405020304" pitchFamily="18" charset="0"/>
                        </a:rPr>
                        <a:t>the use of an intervention</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8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‘We </a:t>
                      </a:r>
                      <a:r>
                        <a:rPr lang="en-US" sz="1000" b="1">
                          <a:effectLst/>
                          <a:latin typeface="Times New Roman" panose="02020603050405020304" pitchFamily="18" charset="0"/>
                          <a:ea typeface="Calibri" panose="020F0502020204030204" pitchFamily="34" charset="0"/>
                          <a:cs typeface="Times New Roman" panose="02020603050405020304" pitchFamily="18" charset="0"/>
                        </a:rPr>
                        <a:t>suggest against</a:t>
                      </a:r>
                      <a:r>
                        <a:rPr lang="en-US" sz="1000">
                          <a:effectLst/>
                          <a:latin typeface="Times New Roman" panose="02020603050405020304" pitchFamily="18" charset="0"/>
                          <a:ea typeface="Calibri" panose="020F0502020204030204" pitchFamily="34" charset="0"/>
                          <a:cs typeface="Times New Roman" panose="02020603050405020304" pitchFamily="18" charset="0"/>
                        </a:rPr>
                        <a:t> . . .’</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778"/>
                    </a:solidFill>
                  </a:tcPr>
                </a:tc>
                <a:tc>
                  <a:txBody>
                    <a:bodyPr/>
                    <a:lstStyle/>
                    <a:p>
                      <a:pPr algn="just">
                        <a:lnSpc>
                          <a:spcPct val="150000"/>
                        </a:lnSpc>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We believe that most informed people would make a choice against using this intervention, but a substantial number would not.</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2073229"/>
                  </a:ext>
                </a:extLst>
              </a:tr>
              <a:tr h="735132">
                <a:tc>
                  <a:txBody>
                    <a:bodyPr/>
                    <a:lstStyle/>
                    <a:p>
                      <a:pPr>
                        <a:lnSpc>
                          <a:spcPct val="150000"/>
                        </a:lnSpc>
                        <a:spcAft>
                          <a:spcPts val="800"/>
                        </a:spcAft>
                      </a:pPr>
                      <a:r>
                        <a:rPr lang="en-US" sz="1000" b="1" u="sng">
                          <a:effectLst/>
                          <a:latin typeface="Times New Roman" panose="02020603050405020304" pitchFamily="18" charset="0"/>
                          <a:ea typeface="Calibri" panose="020F0502020204030204" pitchFamily="34" charset="0"/>
                          <a:cs typeface="Times New Roman" panose="02020603050405020304" pitchFamily="18" charset="0"/>
                        </a:rPr>
                        <a:t>Strong </a:t>
                      </a:r>
                      <a:r>
                        <a:rPr lang="en-US" sz="1000">
                          <a:effectLst/>
                          <a:latin typeface="Times New Roman" panose="02020603050405020304" pitchFamily="18" charset="0"/>
                          <a:ea typeface="Calibri" panose="020F0502020204030204" pitchFamily="34" charset="0"/>
                          <a:cs typeface="Times New Roman" panose="02020603050405020304" pitchFamily="18" charset="0"/>
                        </a:rPr>
                        <a:t>recommendation </a:t>
                      </a:r>
                      <a:r>
                        <a:rPr lang="en-US" sz="1000" b="1" u="sng">
                          <a:effectLst/>
                          <a:latin typeface="Times New Roman" panose="02020603050405020304" pitchFamily="18" charset="0"/>
                          <a:ea typeface="Calibri" panose="020F0502020204030204" pitchFamily="34" charset="0"/>
                          <a:cs typeface="Times New Roman" panose="02020603050405020304" pitchFamily="18" charset="0"/>
                        </a:rPr>
                        <a:t>against</a:t>
                      </a:r>
                      <a:r>
                        <a:rPr lang="en-US" sz="1000">
                          <a:effectLst/>
                          <a:latin typeface="Times New Roman" panose="02020603050405020304" pitchFamily="18" charset="0"/>
                          <a:ea typeface="Calibri" panose="020F0502020204030204" pitchFamily="34" charset="0"/>
                          <a:cs typeface="Times New Roman" panose="02020603050405020304" pitchFamily="18" charset="0"/>
                        </a:rPr>
                        <a:t> the use of an intervention</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8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‘We </a:t>
                      </a:r>
                      <a:r>
                        <a:rPr lang="en-US" sz="1000" b="1">
                          <a:effectLst/>
                          <a:latin typeface="Times New Roman" panose="02020603050405020304" pitchFamily="18" charset="0"/>
                          <a:ea typeface="Calibri" panose="020F0502020204030204" pitchFamily="34" charset="0"/>
                          <a:cs typeface="Times New Roman" panose="02020603050405020304" pitchFamily="18" charset="0"/>
                        </a:rPr>
                        <a:t>recommend against</a:t>
                      </a:r>
                      <a:r>
                        <a:rPr lang="en-US" sz="1000">
                          <a:effectLst/>
                          <a:latin typeface="Times New Roman" panose="02020603050405020304" pitchFamily="18" charset="0"/>
                          <a:ea typeface="Calibri" panose="020F0502020204030204" pitchFamily="34" charset="0"/>
                          <a:cs typeface="Times New Roman" panose="02020603050405020304" pitchFamily="18" charset="0"/>
                        </a:rPr>
                        <a:t> . . .’</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just">
                        <a:lnSpc>
                          <a:spcPct val="150000"/>
                        </a:lnSpc>
                        <a:spcAft>
                          <a:spcPts val="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We believe that all or almost all informed people would make a choice against using this intervention. This recommendation can be adopted as a policy in most clinical situations.</a:t>
                      </a:r>
                      <a:endParaRPr lang="de-DE"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02" marR="5180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4387411"/>
                  </a:ext>
                </a:extLst>
              </a:tr>
            </a:tbl>
          </a:graphicData>
        </a:graphic>
      </p:graphicFrame>
      <p:sp>
        <p:nvSpPr>
          <p:cNvPr id="5" name="Titel 1"/>
          <p:cNvSpPr txBox="1">
            <a:spLocks/>
          </p:cNvSpPr>
          <p:nvPr/>
        </p:nvSpPr>
        <p:spPr>
          <a:xfrm>
            <a:off x="457200" y="116632"/>
            <a:ext cx="8229600" cy="562074"/>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pPr algn="l"/>
            <a:r>
              <a:rPr lang="en-US" sz="2400" dirty="0">
                <a:solidFill>
                  <a:schemeClr val="bg1"/>
                </a:solidFill>
                <a:latin typeface="Arial" panose="020B0604020202020204" pitchFamily="34" charset="0"/>
                <a:cs typeface="Arial" panose="020B0604020202020204" pitchFamily="34" charset="0"/>
              </a:rPr>
              <a:t>Standardized wording and symbols for </a:t>
            </a:r>
            <a:r>
              <a:rPr lang="en-US" sz="2400" dirty="0" smtClean="0">
                <a:solidFill>
                  <a:schemeClr val="bg1"/>
                </a:solidFill>
                <a:latin typeface="Arial" panose="020B0604020202020204" pitchFamily="34" charset="0"/>
                <a:cs typeface="Arial" panose="020B0604020202020204" pitchFamily="34" charset="0"/>
              </a:rPr>
              <a:t>guideline recommendations</a:t>
            </a:r>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0132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Definitions of strength of consensus</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03919678"/>
              </p:ext>
            </p:extLst>
          </p:nvPr>
        </p:nvGraphicFramePr>
        <p:xfrm>
          <a:off x="1475656" y="2708920"/>
          <a:ext cx="6192688" cy="1527789"/>
        </p:xfrm>
        <a:graphic>
          <a:graphicData uri="http://schemas.openxmlformats.org/drawingml/2006/table">
            <a:tbl>
              <a:tblPr firstRow="1" firstCol="1" bandRow="1"/>
              <a:tblGrid>
                <a:gridCol w="2532552">
                  <a:extLst>
                    <a:ext uri="{9D8B030D-6E8A-4147-A177-3AD203B41FA5}">
                      <a16:colId xmlns:a16="http://schemas.microsoft.com/office/drawing/2014/main" val="3691508499"/>
                    </a:ext>
                  </a:extLst>
                </a:gridCol>
                <a:gridCol w="3660136">
                  <a:extLst>
                    <a:ext uri="{9D8B030D-6E8A-4147-A177-3AD203B41FA5}">
                      <a16:colId xmlns:a16="http://schemas.microsoft.com/office/drawing/2014/main" val="3624065107"/>
                    </a:ext>
                  </a:extLst>
                </a:gridCol>
              </a:tblGrid>
              <a:tr h="509263">
                <a:tc>
                  <a:txBody>
                    <a:bodyPr/>
                    <a:lstStyle/>
                    <a:p>
                      <a:pPr>
                        <a:lnSpc>
                          <a:spcPct val="150000"/>
                        </a:lnSpc>
                        <a:spcAft>
                          <a:spcPts val="8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Strong consensus</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8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Agreement of </a:t>
                      </a:r>
                      <a:r>
                        <a:rPr lang="en-US" sz="1600">
                          <a:effectLst/>
                          <a:latin typeface="Times New Roman" panose="02020603050405020304" pitchFamily="18" charset="0"/>
                          <a:ea typeface="Calibri" panose="020F0502020204030204" pitchFamily="34" charset="0"/>
                          <a:cs typeface="Calibri" panose="020F0502020204030204" pitchFamily="34" charset="0"/>
                        </a:rPr>
                        <a:t>≥</a:t>
                      </a:r>
                      <a:r>
                        <a:rPr lang="en-US" sz="1600">
                          <a:effectLst/>
                          <a:latin typeface="Times New Roman" panose="02020603050405020304" pitchFamily="18" charset="0"/>
                          <a:ea typeface="Calibri" panose="020F0502020204030204" pitchFamily="34" charset="0"/>
                          <a:cs typeface="Times New Roman" panose="02020603050405020304" pitchFamily="18" charset="0"/>
                        </a:rPr>
                        <a:t>90% participants  </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8032727"/>
                  </a:ext>
                </a:extLst>
              </a:tr>
              <a:tr h="509263">
                <a:tc>
                  <a:txBody>
                    <a:bodyPr/>
                    <a:lstStyle/>
                    <a:p>
                      <a:pP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Consensus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8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Agreement of 70-89% participants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00362"/>
                  </a:ext>
                </a:extLst>
              </a:tr>
              <a:tr h="509263">
                <a:tc>
                  <a:txBody>
                    <a:bodyPr/>
                    <a:lstStyle/>
                    <a:p>
                      <a:pP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Agreement of the majority</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Agreement of 51-69% participants</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4634525"/>
                  </a:ext>
                </a:extLst>
              </a:tr>
            </a:tbl>
          </a:graphicData>
        </a:graphic>
      </p:graphicFrame>
    </p:spTree>
    <p:extLst>
      <p:ext uri="{BB962C8B-B14F-4D97-AF65-F5344CB8AC3E}">
        <p14:creationId xmlns:p14="http://schemas.microsoft.com/office/powerpoint/2010/main" val="1815952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Definition of urticaria</a:t>
            </a:r>
            <a:endParaRPr lang="en-US" dirty="0"/>
          </a:p>
        </p:txBody>
      </p:sp>
      <p:sp>
        <p:nvSpPr>
          <p:cNvPr id="4" name="Textfeld 8"/>
          <p:cNvSpPr txBox="1"/>
          <p:nvPr/>
        </p:nvSpPr>
        <p:spPr>
          <a:xfrm>
            <a:off x="1572791" y="2708920"/>
            <a:ext cx="5998418" cy="1419021"/>
          </a:xfrm>
          <a:prstGeom prst="rect">
            <a:avLst/>
          </a:prstGeom>
          <a:no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ct val="150000"/>
              </a:lnSpc>
              <a:spcAft>
                <a:spcPts val="800"/>
              </a:spcAft>
            </a:pPr>
            <a:r>
              <a:rPr lang="en-US" sz="1600" u="sng" dirty="0">
                <a:effectLst/>
                <a:latin typeface="Times New Roman" panose="02020603050405020304" pitchFamily="18" charset="0"/>
                <a:ea typeface="Calibri" panose="020F0502020204030204" pitchFamily="34" charset="0"/>
                <a:cs typeface="Times New Roman" panose="02020603050405020304" pitchFamily="18" charset="0"/>
              </a:rPr>
              <a:t>Definition</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Urticaria is a condition characterized by the development of wheals (hives), angioedema or both.</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4213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Classification I</a:t>
            </a:r>
            <a:endParaRPr lang="de-DE" dirty="0"/>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2842295308"/>
              </p:ext>
            </p:extLst>
          </p:nvPr>
        </p:nvGraphicFramePr>
        <p:xfrm>
          <a:off x="1295636" y="1844824"/>
          <a:ext cx="6552728" cy="3571915"/>
        </p:xfrm>
        <a:graphic>
          <a:graphicData uri="http://schemas.openxmlformats.org/drawingml/2006/table">
            <a:tbl>
              <a:tblPr firstRow="1" firstCol="1" bandRow="1"/>
              <a:tblGrid>
                <a:gridCol w="4359648">
                  <a:extLst>
                    <a:ext uri="{9D8B030D-6E8A-4147-A177-3AD203B41FA5}">
                      <a16:colId xmlns:a16="http://schemas.microsoft.com/office/drawing/2014/main" val="526765977"/>
                    </a:ext>
                  </a:extLst>
                </a:gridCol>
                <a:gridCol w="522127">
                  <a:extLst>
                    <a:ext uri="{9D8B030D-6E8A-4147-A177-3AD203B41FA5}">
                      <a16:colId xmlns:a16="http://schemas.microsoft.com/office/drawing/2014/main" val="3509876540"/>
                    </a:ext>
                  </a:extLst>
                </a:gridCol>
                <a:gridCol w="1670953">
                  <a:extLst>
                    <a:ext uri="{9D8B030D-6E8A-4147-A177-3AD203B41FA5}">
                      <a16:colId xmlns:a16="http://schemas.microsoft.com/office/drawing/2014/main" val="2971679660"/>
                    </a:ext>
                  </a:extLst>
                </a:gridCol>
              </a:tblGrid>
              <a:tr h="410659">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How should urticaria be classified?</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976857742"/>
                  </a:ext>
                </a:extLst>
              </a:tr>
              <a:tr h="1214868">
                <a:tc>
                  <a:txBody>
                    <a:bodyPr/>
                    <a:lstStyle/>
                    <a:p>
                      <a:pPr>
                        <a:lnSpc>
                          <a:spcPct val="115000"/>
                        </a:lnSpc>
                        <a:spcBef>
                          <a:spcPts val="600"/>
                        </a:spcBef>
                        <a:spcAft>
                          <a:spcPts val="60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that urticaria is classified based on its duration as acute (&lt;= 6 weeks) or chronic (&gt; 6 weeks).</a:t>
                      </a:r>
                      <a:endParaRPr lang="de-DE" sz="1600" dirty="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Expert consensus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9571395"/>
                  </a:ext>
                </a:extLst>
              </a:tr>
              <a:tr h="307995">
                <a:tc gridSpan="3">
                  <a:txBody>
                    <a:bodyPr/>
                    <a:lstStyle/>
                    <a:p>
                      <a:pPr algn="just">
                        <a:lnSpc>
                          <a:spcPct val="150000"/>
                        </a:lnSpc>
                        <a:spcBef>
                          <a:spcPts val="300"/>
                        </a:spcBef>
                        <a:spcAft>
                          <a:spcPts val="300"/>
                        </a:spcAft>
                      </a:pP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752526445"/>
                  </a:ext>
                </a:extLst>
              </a:tr>
              <a:tr h="1214868">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that urticaria is classified as spontaneous (no definite eliciting factor involved) or inducible (specific definite factor involved).</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Expert consensus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0227208"/>
                  </a:ext>
                </a:extLst>
              </a:tr>
              <a:tr h="307995">
                <a:tc gridSpan="3">
                  <a:txBody>
                    <a:bodyPr/>
                    <a:lstStyle/>
                    <a:p>
                      <a:pPr algn="just">
                        <a:lnSpc>
                          <a:spcPct val="150000"/>
                        </a:lnSpc>
                        <a:spcBef>
                          <a:spcPts val="300"/>
                        </a:spcBef>
                        <a:spcAft>
                          <a:spcPts val="3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92465438"/>
                  </a:ext>
                </a:extLst>
              </a:tr>
            </a:tbl>
          </a:graphicData>
        </a:graphic>
      </p:graphicFrame>
    </p:spTree>
    <p:extLst>
      <p:ext uri="{BB962C8B-B14F-4D97-AF65-F5344CB8AC3E}">
        <p14:creationId xmlns:p14="http://schemas.microsoft.com/office/powerpoint/2010/main" val="4051420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Classification II</a:t>
            </a:r>
            <a:endParaRPr lang="de-DE" dirty="0"/>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814624164"/>
              </p:ext>
            </p:extLst>
          </p:nvPr>
        </p:nvGraphicFramePr>
        <p:xfrm>
          <a:off x="1215226" y="2348880"/>
          <a:ext cx="6713547" cy="2799944"/>
        </p:xfrm>
        <a:graphic>
          <a:graphicData uri="http://schemas.openxmlformats.org/drawingml/2006/table">
            <a:tbl>
              <a:tblPr firstRow="1" firstCol="1" bandRow="1"/>
              <a:tblGrid>
                <a:gridCol w="4466644">
                  <a:extLst>
                    <a:ext uri="{9D8B030D-6E8A-4147-A177-3AD203B41FA5}">
                      <a16:colId xmlns:a16="http://schemas.microsoft.com/office/drawing/2014/main" val="2506926270"/>
                    </a:ext>
                  </a:extLst>
                </a:gridCol>
                <a:gridCol w="534941">
                  <a:extLst>
                    <a:ext uri="{9D8B030D-6E8A-4147-A177-3AD203B41FA5}">
                      <a16:colId xmlns:a16="http://schemas.microsoft.com/office/drawing/2014/main" val="3676757005"/>
                    </a:ext>
                  </a:extLst>
                </a:gridCol>
                <a:gridCol w="1711962">
                  <a:extLst>
                    <a:ext uri="{9D8B030D-6E8A-4147-A177-3AD203B41FA5}">
                      <a16:colId xmlns:a16="http://schemas.microsoft.com/office/drawing/2014/main" val="3709844194"/>
                    </a:ext>
                  </a:extLst>
                </a:gridCol>
              </a:tblGrid>
              <a:tr h="557777">
                <a:tc gridSpan="3">
                  <a:txBody>
                    <a:bodyPr/>
                    <a:lstStyle/>
                    <a:p>
                      <a:pPr algn="ctr">
                        <a:lnSpc>
                          <a:spcPct val="150000"/>
                        </a:lnSpc>
                        <a:spcBef>
                          <a:spcPts val="600"/>
                        </a:spcBef>
                        <a:spcAft>
                          <a:spcPts val="6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Should we maintain the current guideline classification of chronic urticaria?</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366994335"/>
                  </a:ext>
                </a:extLst>
              </a:tr>
              <a:tr h="1650091">
                <a:tc>
                  <a:txBody>
                    <a:bodyPr/>
                    <a:lstStyle/>
                    <a:p>
                      <a:pPr>
                        <a:lnSpc>
                          <a:spcPct val="115000"/>
                        </a:lnSpc>
                        <a:spcBef>
                          <a:spcPts val="600"/>
                        </a:spcBef>
                        <a:spcAft>
                          <a:spcPts val="60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recommend</a:t>
                      </a: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that the current guideline classification of chronic urticaria should be maintained.</a:t>
                      </a:r>
                      <a:endParaRPr lang="de-DE" sz="1600">
                        <a:solidFill>
                          <a:srgbClr val="999999"/>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a:txBody>
                    <a:bodyPr/>
                    <a:lstStyle/>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Strong consensus</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1</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Bef>
                          <a:spcPts val="600"/>
                        </a:spcBef>
                        <a:spcAft>
                          <a:spcPts val="6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Expert consensus</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1410167"/>
                  </a:ext>
                </a:extLst>
              </a:tr>
              <a:tr h="418333">
                <a:tc gridSpan="3">
                  <a:txBody>
                    <a:bodyPr/>
                    <a:lstStyle/>
                    <a:p>
                      <a:pPr>
                        <a:lnSpc>
                          <a:spcPct val="150000"/>
                        </a:lnSpc>
                        <a:spcAft>
                          <a:spcPts val="800"/>
                        </a:spcAft>
                      </a:pP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≥90% agreement </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653879167"/>
                  </a:ext>
                </a:extLst>
              </a:tr>
            </a:tbl>
          </a:graphicData>
        </a:graphic>
      </p:graphicFrame>
    </p:spTree>
    <p:extLst>
      <p:ext uri="{BB962C8B-B14F-4D97-AF65-F5344CB8AC3E}">
        <p14:creationId xmlns:p14="http://schemas.microsoft.com/office/powerpoint/2010/main" val="1755019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Recommended classification of chronic urticaria</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515645948"/>
              </p:ext>
            </p:extLst>
          </p:nvPr>
        </p:nvGraphicFramePr>
        <p:xfrm>
          <a:off x="611560" y="1124744"/>
          <a:ext cx="7992888" cy="5169421"/>
        </p:xfrm>
        <a:graphic>
          <a:graphicData uri="http://schemas.openxmlformats.org/drawingml/2006/table">
            <a:tbl>
              <a:tblPr firstRow="1" firstCol="1" bandRow="1" bandCol="1"/>
              <a:tblGrid>
                <a:gridCol w="3781533">
                  <a:extLst>
                    <a:ext uri="{9D8B030D-6E8A-4147-A177-3AD203B41FA5}">
                      <a16:colId xmlns:a16="http://schemas.microsoft.com/office/drawing/2014/main" val="515797898"/>
                    </a:ext>
                  </a:extLst>
                </a:gridCol>
                <a:gridCol w="4211355">
                  <a:extLst>
                    <a:ext uri="{9D8B030D-6E8A-4147-A177-3AD203B41FA5}">
                      <a16:colId xmlns:a16="http://schemas.microsoft.com/office/drawing/2014/main" val="4214244090"/>
                    </a:ext>
                  </a:extLst>
                </a:gridCol>
              </a:tblGrid>
              <a:tr h="295777">
                <a:tc gridSpan="2">
                  <a:txBody>
                    <a:bodyPr/>
                    <a:lstStyle/>
                    <a:p>
                      <a:pPr algn="ctr">
                        <a:lnSpc>
                          <a:spcPct val="115000"/>
                        </a:lnSpc>
                        <a:spcAft>
                          <a:spcPts val="80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Chronic Urticaria Subtypes</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50380" marR="50380" marT="26590" marB="265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8283168"/>
                  </a:ext>
                </a:extLst>
              </a:tr>
              <a:tr h="341061">
                <a:tc>
                  <a:txBody>
                    <a:bodyPr/>
                    <a:lstStyle/>
                    <a:p>
                      <a:pPr algn="ctr">
                        <a:lnSpc>
                          <a:spcPct val="115000"/>
                        </a:lnSpc>
                        <a:spcAft>
                          <a:spcPts val="80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Chronic Spontaneous Urticaria (CSU)</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50380" marR="50380" marT="26590" marB="265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0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Inducible Urticaria</a:t>
                      </a:r>
                      <a:endParaRPr lang="de-DE" sz="1050">
                        <a:effectLst/>
                        <a:latin typeface="Times New Roman" panose="02020603050405020304" pitchFamily="18" charset="0"/>
                        <a:ea typeface="Calibri" panose="020F0502020204030204" pitchFamily="34" charset="0"/>
                        <a:cs typeface="Times New Roman" panose="02020603050405020304" pitchFamily="18" charset="0"/>
                      </a:endParaRPr>
                    </a:p>
                  </a:txBody>
                  <a:tcPr marL="50380" marR="50380" marT="26590" marB="265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5172444"/>
                  </a:ext>
                </a:extLst>
              </a:tr>
              <a:tr h="2309511">
                <a:tc>
                  <a:txBody>
                    <a:bodyPr/>
                    <a:lstStyle/>
                    <a:p>
                      <a:pPr>
                        <a:lnSpc>
                          <a:spcPct val="115000"/>
                        </a:lnSpc>
                        <a:spcAft>
                          <a:spcPts val="80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Spontaneous appearance of wheals, angioedema or both for &gt; 6 weeks due to known</a:t>
                      </a:r>
                      <a:r>
                        <a:rPr lang="en-US" sz="1000" baseline="30000" dirty="0">
                          <a:effectLst/>
                          <a:latin typeface="Times New Roman" panose="02020603050405020304" pitchFamily="18" charset="0"/>
                          <a:ea typeface="Calibri" panose="020F0502020204030204" pitchFamily="34" charset="0"/>
                          <a:cs typeface="Times New Roman" panose="02020603050405020304" pitchFamily="18" charset="0"/>
                        </a:rPr>
                        <a:t>1</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 or unknown causes.</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1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0380" marR="50380" marT="26590" marB="265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80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Symptomatic dermographism</a:t>
                      </a:r>
                      <a:r>
                        <a:rPr lang="en-US" sz="1000" baseline="30000" dirty="0">
                          <a:effectLst/>
                          <a:latin typeface="Times New Roman" panose="02020603050405020304" pitchFamily="18" charset="0"/>
                          <a:ea typeface="Calibri" panose="020F0502020204030204" pitchFamily="34" charset="0"/>
                          <a:cs typeface="Times New Roman" panose="02020603050405020304" pitchFamily="18" charset="0"/>
                        </a:rPr>
                        <a:t>2</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Cold urticaria</a:t>
                      </a:r>
                      <a:r>
                        <a:rPr lang="en-US" sz="1000" baseline="30000" dirty="0">
                          <a:effectLst/>
                          <a:latin typeface="Times New Roman" panose="02020603050405020304" pitchFamily="18" charset="0"/>
                          <a:ea typeface="Calibri" panose="020F0502020204030204" pitchFamily="34" charset="0"/>
                          <a:cs typeface="Times New Roman" panose="02020603050405020304" pitchFamily="18" charset="0"/>
                        </a:rPr>
                        <a:t>3</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Delayed pressure urticaria</a:t>
                      </a:r>
                      <a:r>
                        <a:rPr lang="en-US" sz="1000" baseline="30000" dirty="0">
                          <a:effectLst/>
                          <a:latin typeface="Times New Roman" panose="02020603050405020304" pitchFamily="18" charset="0"/>
                          <a:ea typeface="Calibri" panose="020F0502020204030204" pitchFamily="34" charset="0"/>
                          <a:cs typeface="Times New Roman" panose="02020603050405020304" pitchFamily="18" charset="0"/>
                        </a:rPr>
                        <a:t>4</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Solar urticaria</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Heat urticaria</a:t>
                      </a:r>
                      <a:r>
                        <a:rPr lang="en-US" sz="1000" baseline="30000" dirty="0">
                          <a:effectLst/>
                          <a:latin typeface="Times New Roman" panose="02020603050405020304" pitchFamily="18" charset="0"/>
                          <a:ea typeface="Calibri" panose="020F0502020204030204" pitchFamily="34" charset="0"/>
                          <a:cs typeface="Times New Roman" panose="02020603050405020304" pitchFamily="18" charset="0"/>
                        </a:rPr>
                        <a:t>5</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Vibratory angioedema</a:t>
                      </a:r>
                      <a:r>
                        <a:rPr lang="en-US" sz="1000" baseline="30000" dirty="0">
                          <a:effectLst/>
                          <a:latin typeface="Times New Roman" panose="02020603050405020304" pitchFamily="18" charset="0"/>
                          <a:ea typeface="Calibri" panose="020F0502020204030204" pitchFamily="34" charset="0"/>
                          <a:cs typeface="Times New Roman" panose="02020603050405020304" pitchFamily="18" charset="0"/>
                        </a:rPr>
                        <a:t>6</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Cholinergic urticaria</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Contact urticaria</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1000" dirty="0" err="1">
                          <a:effectLst/>
                          <a:latin typeface="Times New Roman" panose="02020603050405020304" pitchFamily="18" charset="0"/>
                          <a:ea typeface="Calibri" panose="020F0502020204030204" pitchFamily="34" charset="0"/>
                          <a:cs typeface="Times New Roman" panose="02020603050405020304" pitchFamily="18" charset="0"/>
                        </a:rPr>
                        <a:t>Aquagenic</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 urticaria</a:t>
                      </a:r>
                      <a:r>
                        <a:rPr lang="en-US" sz="1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0380" marR="50380" marT="26590" marB="265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2106792"/>
                  </a:ext>
                </a:extLst>
              </a:tr>
              <a:tr h="2051444">
                <a:tc gridSpan="2">
                  <a:txBody>
                    <a:bodyPr/>
                    <a:lstStyle/>
                    <a:p>
                      <a:pPr algn="just">
                        <a:lnSpc>
                          <a:spcPct val="150000"/>
                        </a:lnSpc>
                        <a:spcAft>
                          <a:spcPts val="0"/>
                        </a:spcAft>
                      </a:pPr>
                      <a:r>
                        <a:rPr lang="en-US" sz="10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For example, type I autoimmunity (autoallergy) and type IIb autoimmunity, with mast cell-activating autoantibodies; </a:t>
                      </a:r>
                      <a:r>
                        <a:rPr lang="en-US" sz="1000" baseline="30000"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Formerly called </a:t>
                      </a:r>
                      <a:r>
                        <a:rPr lang="en-US" sz="1000" i="1" dirty="0">
                          <a:effectLst/>
                          <a:latin typeface="Times New Roman" panose="02020603050405020304" pitchFamily="18" charset="0"/>
                          <a:ea typeface="Calibri" panose="020F0502020204030204" pitchFamily="34" charset="0"/>
                          <a:cs typeface="Times New Roman" panose="02020603050405020304" pitchFamily="18" charset="0"/>
                        </a:rPr>
                        <a:t>urticaria factitia</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 or </a:t>
                      </a:r>
                      <a:r>
                        <a:rPr lang="en-US" sz="1000" dirty="0" err="1">
                          <a:effectLst/>
                          <a:latin typeface="Times New Roman" panose="02020603050405020304" pitchFamily="18" charset="0"/>
                          <a:ea typeface="Calibri" panose="020F0502020204030204" pitchFamily="34" charset="0"/>
                          <a:cs typeface="Times New Roman" panose="02020603050405020304" pitchFamily="18" charset="0"/>
                        </a:rPr>
                        <a:t>dermographic</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 urticaria; </a:t>
                      </a:r>
                      <a:r>
                        <a:rPr lang="en-US" sz="1000" baseline="30000" dirty="0">
                          <a:effectLst/>
                          <a:latin typeface="Times New Roman" panose="02020603050405020304" pitchFamily="18" charset="0"/>
                          <a:ea typeface="Calibri" panose="020F0502020204030204" pitchFamily="34" charset="0"/>
                          <a:cs typeface="Times New Roman" panose="02020603050405020304" pitchFamily="18" charset="0"/>
                        </a:rPr>
                        <a:t>3 </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Also called cold contact urticaria; </a:t>
                      </a:r>
                      <a:r>
                        <a:rPr lang="en-US" sz="1000" baseline="30000" dirty="0">
                          <a:effectLst/>
                          <a:latin typeface="Times New Roman" panose="02020603050405020304" pitchFamily="18" charset="0"/>
                          <a:ea typeface="Calibri" panose="020F0502020204030204" pitchFamily="34" charset="0"/>
                          <a:cs typeface="Times New Roman" panose="02020603050405020304" pitchFamily="18" charset="0"/>
                        </a:rPr>
                        <a:t>4 </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Also called pressure urticaria; </a:t>
                      </a:r>
                      <a:r>
                        <a:rPr lang="en-US" sz="1000" baseline="30000" dirty="0">
                          <a:effectLst/>
                          <a:latin typeface="Times New Roman" panose="02020603050405020304" pitchFamily="18" charset="0"/>
                          <a:ea typeface="Calibri" panose="020F0502020204030204" pitchFamily="34" charset="0"/>
                          <a:cs typeface="Times New Roman" panose="02020603050405020304" pitchFamily="18" charset="0"/>
                        </a:rPr>
                        <a:t>5 </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Also called heat contact urticaria; </a:t>
                      </a:r>
                      <a:r>
                        <a:rPr lang="en-US" sz="1000" baseline="30000" dirty="0">
                          <a:effectLst/>
                          <a:latin typeface="Times New Roman" panose="02020603050405020304" pitchFamily="18" charset="0"/>
                          <a:ea typeface="Calibri" panose="020F0502020204030204" pitchFamily="34" charset="0"/>
                          <a:cs typeface="Times New Roman" panose="02020603050405020304" pitchFamily="18" charset="0"/>
                        </a:rPr>
                        <a:t>6</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 Also called Vibratory angioedema/urticaria.</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Chronic </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urticaria (CU) is classified as spontaneous (CSU) and inducible (CIndU). CSU comes as CSU with known cause and CSU with unknown cause. CIndU is further </a:t>
                      </a:r>
                      <a:r>
                        <a:rPr lang="en-US" sz="1000" dirty="0" err="1">
                          <a:effectLst/>
                          <a:latin typeface="Times New Roman" panose="02020603050405020304" pitchFamily="18" charset="0"/>
                          <a:ea typeface="Calibri" panose="020F0502020204030204" pitchFamily="34" charset="0"/>
                          <a:cs typeface="Times New Roman" panose="02020603050405020304" pitchFamily="18" charset="0"/>
                        </a:rPr>
                        <a:t>subclassified</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 as symptomatic </a:t>
                      </a:r>
                      <a:r>
                        <a:rPr lang="en-US" sz="1000" dirty="0" err="1">
                          <a:effectLst/>
                          <a:latin typeface="Times New Roman" panose="02020603050405020304" pitchFamily="18" charset="0"/>
                          <a:ea typeface="Calibri" panose="020F0502020204030204" pitchFamily="34" charset="0"/>
                          <a:cs typeface="Times New Roman" panose="02020603050405020304" pitchFamily="18" charset="0"/>
                        </a:rPr>
                        <a:t>dermographism</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 cold urticaria, delayed pressure urticaria, solar urticaria, heat urticaria, and vibratory angioedema (collectively referred to as chronic physical urticaria), as well as cholinergic urticaria, contact urticaria, and </a:t>
                      </a:r>
                      <a:r>
                        <a:rPr lang="en-US" sz="1000" dirty="0" err="1">
                          <a:effectLst/>
                          <a:latin typeface="Times New Roman" panose="02020603050405020304" pitchFamily="18" charset="0"/>
                          <a:ea typeface="Calibri" panose="020F0502020204030204" pitchFamily="34" charset="0"/>
                          <a:cs typeface="Times New Roman" panose="02020603050405020304" pitchFamily="18" charset="0"/>
                        </a:rPr>
                        <a:t>aquagenic</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 urticaria. CU patients can have more than one form of CU including more than one form of CIndU and they often do.</a:t>
                      </a:r>
                      <a:r>
                        <a:rPr lang="en-US" sz="105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Table </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is based on expert consensus and achieved ≥90% agreement in the consensus conference.</a:t>
                      </a:r>
                      <a:endParaRPr lang="de-DE"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0380" marR="50380" marT="26590" marB="265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34043669"/>
                  </a:ext>
                </a:extLst>
              </a:tr>
            </a:tbl>
          </a:graphicData>
        </a:graphic>
      </p:graphicFrame>
    </p:spTree>
    <p:extLst>
      <p:ext uri="{BB962C8B-B14F-4D97-AF65-F5344CB8AC3E}">
        <p14:creationId xmlns:p14="http://schemas.microsoft.com/office/powerpoint/2010/main" val="928777041"/>
      </p:ext>
    </p:extLst>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800" b="0"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3913</Words>
  <Application>Microsoft Office PowerPoint</Application>
  <PresentationFormat>Bildschirmpräsentation (4:3)</PresentationFormat>
  <Paragraphs>532</Paragraphs>
  <Slides>39</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39</vt:i4>
      </vt:variant>
    </vt:vector>
  </HeadingPairs>
  <TitlesOfParts>
    <vt:vector size="45" baseType="lpstr">
      <vt:lpstr>Arial</vt:lpstr>
      <vt:lpstr>Calibri</vt:lpstr>
      <vt:lpstr>Symbol</vt:lpstr>
      <vt:lpstr>Times New Roman</vt:lpstr>
      <vt:lpstr>Wingdings</vt:lpstr>
      <vt:lpstr>Standarddesign</vt:lpstr>
      <vt:lpstr>PowerPoint-Präsentation</vt:lpstr>
      <vt:lpstr>PowerPoint-Präsentation</vt:lpstr>
      <vt:lpstr>Summary of the GRADE approach to assessing the quality of evidence by outcome in randomized controlled trials</vt:lpstr>
      <vt:lpstr>PowerPoint-Präsentation</vt:lpstr>
      <vt:lpstr>Definitions of strength of consensus</vt:lpstr>
      <vt:lpstr>Definition of urticaria</vt:lpstr>
      <vt:lpstr>Classification I</vt:lpstr>
      <vt:lpstr>Classification II</vt:lpstr>
      <vt:lpstr>Recommended classification of chronic urticaria</vt:lpstr>
      <vt:lpstr>Differential diagnoses of urticaria</vt:lpstr>
      <vt:lpstr>Recommended diagnostic tests in frequent urticaria subtypes</vt:lpstr>
      <vt:lpstr>Routine diagnostic measures in acute urticaria</vt:lpstr>
      <vt:lpstr>The aims of the diagnostic work up in patients with CSU</vt:lpstr>
      <vt:lpstr>Diagnostic algorithm for patients presenting with wheals and/or angioedema for longer than 6 weeks</vt:lpstr>
      <vt:lpstr>Differential diagnoses in patients with CSU</vt:lpstr>
      <vt:lpstr>Routine diagnostic measures in patients with CSU</vt:lpstr>
      <vt:lpstr>Routine diagnostic measures in patients with CINDU</vt:lpstr>
      <vt:lpstr>The urticaria activity score (UAS) and Angioedema Activity Score (AAS) for assessing dis-ease activity in CSU</vt:lpstr>
      <vt:lpstr>Assessment of disease activity, impact and control I</vt:lpstr>
      <vt:lpstr>Assessment of disease activity, impact and control II</vt:lpstr>
      <vt:lpstr>Assessment of disease activity, impact and control III</vt:lpstr>
      <vt:lpstr>Assessment of disease activity, impact and control IV</vt:lpstr>
      <vt:lpstr>CU: Management decisions and treatment adjustments</vt:lpstr>
      <vt:lpstr>Basic considerations</vt:lpstr>
      <vt:lpstr>Drugs</vt:lpstr>
      <vt:lpstr>Modern 2nd generation H1-antihistamines I</vt:lpstr>
      <vt:lpstr>Modern 2nd generation H1-antihistamines II</vt:lpstr>
      <vt:lpstr>Modern 2nd generation H1-antihistamines III</vt:lpstr>
      <vt:lpstr>Modern 2nd generation H1-antihistamines IV</vt:lpstr>
      <vt:lpstr>Modern 2nd generation H1-antihistamines V</vt:lpstr>
      <vt:lpstr>Treatment algorithm</vt:lpstr>
      <vt:lpstr>Omalizumab</vt:lpstr>
      <vt:lpstr>Ciclosporin</vt:lpstr>
      <vt:lpstr>Oral corticosteroids</vt:lpstr>
      <vt:lpstr>H2-antihistamines</vt:lpstr>
      <vt:lpstr>Other treatment options</vt:lpstr>
      <vt:lpstr>Alternative treatment options</vt:lpstr>
      <vt:lpstr>Children</vt:lpstr>
      <vt:lpstr>Pregnancy and lactation</vt:lpstr>
    </vt:vector>
  </TitlesOfParts>
  <Company>MDC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Charité - Universitätsmedizin Berlin</dc:title>
  <dc:creator>Maria Hauk</dc:creator>
  <cp:lastModifiedBy>Dittmann, Martin</cp:lastModifiedBy>
  <cp:revision>552</cp:revision>
  <cp:lastPrinted>2017-09-20T12:55:45Z</cp:lastPrinted>
  <dcterms:created xsi:type="dcterms:W3CDTF">2002-11-06T08:02:36Z</dcterms:created>
  <dcterms:modified xsi:type="dcterms:W3CDTF">2021-12-08T08:57:30Z</dcterms:modified>
</cp:coreProperties>
</file>